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8"/>
  </p:notesMasterIdLst>
  <p:sldIdLst>
    <p:sldId id="256" r:id="rId2"/>
    <p:sldId id="286" r:id="rId3"/>
    <p:sldId id="263" r:id="rId4"/>
    <p:sldId id="299" r:id="rId5"/>
    <p:sldId id="301" r:id="rId6"/>
    <p:sldId id="402" r:id="rId7"/>
    <p:sldId id="392" r:id="rId8"/>
    <p:sldId id="403" r:id="rId9"/>
    <p:sldId id="404" r:id="rId10"/>
    <p:sldId id="405" r:id="rId11"/>
    <p:sldId id="410" r:id="rId12"/>
    <p:sldId id="396" r:id="rId13"/>
    <p:sldId id="366" r:id="rId14"/>
    <p:sldId id="398" r:id="rId15"/>
    <p:sldId id="399" r:id="rId16"/>
    <p:sldId id="411" r:id="rId17"/>
    <p:sldId id="362" r:id="rId18"/>
    <p:sldId id="393" r:id="rId19"/>
    <p:sldId id="364" r:id="rId20"/>
    <p:sldId id="365" r:id="rId21"/>
    <p:sldId id="360" r:id="rId22"/>
    <p:sldId id="358" r:id="rId23"/>
    <p:sldId id="414" r:id="rId24"/>
    <p:sldId id="359" r:id="rId25"/>
    <p:sldId id="361" r:id="rId26"/>
    <p:sldId id="350" r:id="rId27"/>
    <p:sldId id="351" r:id="rId28"/>
    <p:sldId id="406" r:id="rId29"/>
    <p:sldId id="353" r:id="rId30"/>
    <p:sldId id="400" r:id="rId31"/>
    <p:sldId id="412" r:id="rId32"/>
    <p:sldId id="367" r:id="rId33"/>
    <p:sldId id="369" r:id="rId34"/>
    <p:sldId id="368" r:id="rId35"/>
    <p:sldId id="401" r:id="rId36"/>
    <p:sldId id="373" r:id="rId37"/>
    <p:sldId id="413" r:id="rId38"/>
    <p:sldId id="377" r:id="rId39"/>
    <p:sldId id="383" r:id="rId40"/>
    <p:sldId id="372" r:id="rId41"/>
    <p:sldId id="408" r:id="rId42"/>
    <p:sldId id="407" r:id="rId43"/>
    <p:sldId id="409" r:id="rId44"/>
    <p:sldId id="371" r:id="rId45"/>
    <p:sldId id="375" r:id="rId46"/>
    <p:sldId id="384" r:id="rId47"/>
    <p:sldId id="385" r:id="rId48"/>
    <p:sldId id="386" r:id="rId49"/>
    <p:sldId id="387" r:id="rId50"/>
    <p:sldId id="388" r:id="rId51"/>
    <p:sldId id="389" r:id="rId52"/>
    <p:sldId id="390" r:id="rId53"/>
    <p:sldId id="391" r:id="rId54"/>
    <p:sldId id="380" r:id="rId55"/>
    <p:sldId id="378" r:id="rId56"/>
    <p:sldId id="379" r:id="rId57"/>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37"/>
    <p:restoredTop sz="94255"/>
  </p:normalViewPr>
  <p:slideViewPr>
    <p:cSldViewPr>
      <p:cViewPr varScale="1">
        <p:scale>
          <a:sx n="89" d="100"/>
          <a:sy n="89" d="100"/>
        </p:scale>
        <p:origin x="320" y="176"/>
      </p:cViewPr>
      <p:guideLst>
        <p:guide orient="horz" pos="2160"/>
        <p:guide pos="2880"/>
      </p:guideLst>
    </p:cSldViewPr>
  </p:slideViewPr>
  <p:notesTextViewPr>
    <p:cViewPr>
      <p:scale>
        <a:sx n="100" d="100"/>
        <a:sy n="100" d="100"/>
      </p:scale>
      <p:origin x="0" y="0"/>
    </p:cViewPr>
  </p:notesTextViewPr>
  <p:notesViewPr>
    <p:cSldViewPr>
      <p:cViewPr>
        <p:scale>
          <a:sx n="254" d="100"/>
          <a:sy n="254" d="100"/>
        </p:scale>
        <p:origin x="-544" y="-43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1138" y="0"/>
            <a:ext cx="3076575" cy="469900"/>
          </a:xfrm>
          <a:prstGeom prst="rect">
            <a:avLst/>
          </a:prstGeom>
        </p:spPr>
        <p:txBody>
          <a:bodyPr vert="horz" lIns="91440" tIns="45720" rIns="91440" bIns="45720" rtlCol="0"/>
          <a:lstStyle>
            <a:lvl1pPr algn="r">
              <a:defRPr sz="1200"/>
            </a:lvl1pPr>
          </a:lstStyle>
          <a:p>
            <a:fld id="{3024FC0C-432F-024C-98C4-14D05CA1E4C6}" type="datetimeFigureOut">
              <a:rPr lang="en-US" smtClean="0"/>
              <a:t>12/26/22</a:t>
            </a:fld>
            <a:endParaRPr lang="en-US" dirty="0"/>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6438"/>
            <a:ext cx="5680075" cy="36957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5400"/>
            <a:ext cx="3076575"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138" y="8915400"/>
            <a:ext cx="3076575" cy="469900"/>
          </a:xfrm>
          <a:prstGeom prst="rect">
            <a:avLst/>
          </a:prstGeom>
        </p:spPr>
        <p:txBody>
          <a:bodyPr vert="horz" lIns="91440" tIns="45720" rIns="91440" bIns="45720" rtlCol="0" anchor="b"/>
          <a:lstStyle>
            <a:lvl1pPr algn="r">
              <a:defRPr sz="1200"/>
            </a:lvl1pPr>
          </a:lstStyle>
          <a:p>
            <a:fld id="{D6C3428F-6FF0-EC4B-8CCC-59918850A8B4}" type="slidenum">
              <a:rPr lang="en-US" smtClean="0"/>
              <a:t>‹#›</a:t>
            </a:fld>
            <a:endParaRPr lang="en-US" dirty="0"/>
          </a:p>
        </p:txBody>
      </p:sp>
    </p:spTree>
    <p:extLst>
      <p:ext uri="{BB962C8B-B14F-4D97-AF65-F5344CB8AC3E}">
        <p14:creationId xmlns:p14="http://schemas.microsoft.com/office/powerpoint/2010/main" val="1717912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a:t>
            </a:fld>
            <a:endParaRPr lang="en-US" dirty="0"/>
          </a:p>
        </p:txBody>
      </p:sp>
    </p:spTree>
    <p:extLst>
      <p:ext uri="{BB962C8B-B14F-4D97-AF65-F5344CB8AC3E}">
        <p14:creationId xmlns:p14="http://schemas.microsoft.com/office/powerpoint/2010/main" val="554366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10</a:t>
            </a:fld>
            <a:endParaRPr lang="en-US" dirty="0"/>
          </a:p>
        </p:txBody>
      </p:sp>
    </p:spTree>
    <p:extLst>
      <p:ext uri="{BB962C8B-B14F-4D97-AF65-F5344CB8AC3E}">
        <p14:creationId xmlns:p14="http://schemas.microsoft.com/office/powerpoint/2010/main" val="209995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11</a:t>
            </a:fld>
            <a:endParaRPr lang="en-US" dirty="0"/>
          </a:p>
        </p:txBody>
      </p:sp>
    </p:spTree>
    <p:extLst>
      <p:ext uri="{BB962C8B-B14F-4D97-AF65-F5344CB8AC3E}">
        <p14:creationId xmlns:p14="http://schemas.microsoft.com/office/powerpoint/2010/main" val="3264266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12</a:t>
            </a:fld>
            <a:endParaRPr lang="en-US" dirty="0"/>
          </a:p>
        </p:txBody>
      </p:sp>
    </p:spTree>
    <p:extLst>
      <p:ext uri="{BB962C8B-B14F-4D97-AF65-F5344CB8AC3E}">
        <p14:creationId xmlns:p14="http://schemas.microsoft.com/office/powerpoint/2010/main" val="519762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13</a:t>
            </a:fld>
            <a:endParaRPr lang="en-US" dirty="0"/>
          </a:p>
        </p:txBody>
      </p:sp>
    </p:spTree>
    <p:extLst>
      <p:ext uri="{BB962C8B-B14F-4D97-AF65-F5344CB8AC3E}">
        <p14:creationId xmlns:p14="http://schemas.microsoft.com/office/powerpoint/2010/main" val="278159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14</a:t>
            </a:fld>
            <a:endParaRPr lang="en-US" dirty="0"/>
          </a:p>
        </p:txBody>
      </p:sp>
    </p:spTree>
    <p:extLst>
      <p:ext uri="{BB962C8B-B14F-4D97-AF65-F5344CB8AC3E}">
        <p14:creationId xmlns:p14="http://schemas.microsoft.com/office/powerpoint/2010/main" val="4062915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Rader, page 19.,.Ray Summers quote</a:t>
            </a:r>
          </a:p>
        </p:txBody>
      </p:sp>
      <p:sp>
        <p:nvSpPr>
          <p:cNvPr id="4" name="Slide Number Placeholder 3"/>
          <p:cNvSpPr>
            <a:spLocks noGrp="1"/>
          </p:cNvSpPr>
          <p:nvPr>
            <p:ph type="sldNum" sz="quarter" idx="5"/>
          </p:nvPr>
        </p:nvSpPr>
        <p:spPr/>
        <p:txBody>
          <a:bodyPr/>
          <a:lstStyle/>
          <a:p>
            <a:fld id="{D6C3428F-6FF0-EC4B-8CCC-59918850A8B4}" type="slidenum">
              <a:rPr lang="en-US" smtClean="0"/>
              <a:t>15</a:t>
            </a:fld>
            <a:endParaRPr lang="en-US" dirty="0"/>
          </a:p>
        </p:txBody>
      </p:sp>
    </p:spTree>
    <p:extLst>
      <p:ext uri="{BB962C8B-B14F-4D97-AF65-F5344CB8AC3E}">
        <p14:creationId xmlns:p14="http://schemas.microsoft.com/office/powerpoint/2010/main" val="352233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Rader, page 19.,.Ray Summers quote</a:t>
            </a:r>
          </a:p>
        </p:txBody>
      </p:sp>
      <p:sp>
        <p:nvSpPr>
          <p:cNvPr id="4" name="Slide Number Placeholder 3"/>
          <p:cNvSpPr>
            <a:spLocks noGrp="1"/>
          </p:cNvSpPr>
          <p:nvPr>
            <p:ph type="sldNum" sz="quarter" idx="5"/>
          </p:nvPr>
        </p:nvSpPr>
        <p:spPr/>
        <p:txBody>
          <a:bodyPr/>
          <a:lstStyle/>
          <a:p>
            <a:fld id="{D6C3428F-6FF0-EC4B-8CCC-59918850A8B4}" type="slidenum">
              <a:rPr lang="en-US" smtClean="0"/>
              <a:t>16</a:t>
            </a:fld>
            <a:endParaRPr lang="en-US" dirty="0"/>
          </a:p>
        </p:txBody>
      </p:sp>
    </p:spTree>
    <p:extLst>
      <p:ext uri="{BB962C8B-B14F-4D97-AF65-F5344CB8AC3E}">
        <p14:creationId xmlns:p14="http://schemas.microsoft.com/office/powerpoint/2010/main" val="2271033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17</a:t>
            </a:fld>
            <a:endParaRPr lang="en-US" dirty="0"/>
          </a:p>
        </p:txBody>
      </p:sp>
    </p:spTree>
    <p:extLst>
      <p:ext uri="{BB962C8B-B14F-4D97-AF65-F5344CB8AC3E}">
        <p14:creationId xmlns:p14="http://schemas.microsoft.com/office/powerpoint/2010/main" val="393486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18</a:t>
            </a:fld>
            <a:endParaRPr lang="en-US" dirty="0"/>
          </a:p>
        </p:txBody>
      </p:sp>
    </p:spTree>
    <p:extLst>
      <p:ext uri="{BB962C8B-B14F-4D97-AF65-F5344CB8AC3E}">
        <p14:creationId xmlns:p14="http://schemas.microsoft.com/office/powerpoint/2010/main" val="3169829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19</a:t>
            </a:fld>
            <a:endParaRPr lang="en-US" dirty="0"/>
          </a:p>
        </p:txBody>
      </p:sp>
    </p:spTree>
    <p:extLst>
      <p:ext uri="{BB962C8B-B14F-4D97-AF65-F5344CB8AC3E}">
        <p14:creationId xmlns:p14="http://schemas.microsoft.com/office/powerpoint/2010/main" val="1689960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0"/>
            <a:ext cx="5422900" cy="4067175"/>
          </a:xfrm>
        </p:spPr>
      </p:sp>
      <p:sp>
        <p:nvSpPr>
          <p:cNvPr id="3" name="Notes Placeholder 2"/>
          <p:cNvSpPr>
            <a:spLocks noGrp="1"/>
          </p:cNvSpPr>
          <p:nvPr>
            <p:ph type="body" idx="1"/>
          </p:nvPr>
        </p:nvSpPr>
        <p:spPr>
          <a:xfrm>
            <a:off x="425450" y="4067175"/>
            <a:ext cx="6477000" cy="5121275"/>
          </a:xfrm>
        </p:spPr>
        <p:txBody>
          <a:bodyPr>
            <a:normAutofit lnSpcReduction="10000"/>
          </a:bodyPr>
          <a:lstStyle/>
          <a:p>
            <a:r>
              <a:rPr lang="en-US" sz="1000" dirty="0"/>
              <a:t>About 66 weeks ago we began a journey we called the symphony of the scriptures that comes to a conclusion with this book we call Revelation.  Remember how we began? The promise of a deliver was given as the “seed” of the woman who will crush the serpent’s head (Gen. 3:15).  Through Abraham God’s amazing plan had its beginning, who passed it on to Isaac, who passed it on to Jacob, and eventually to the promised Redeemer who made reconciliation possible to all who obey.  The book opens with the following words: “The Revelation of Jesus Christ, which God gave unto him, to shew unto his servants things which must shortly come to pass; and he sent and signified it by his angel unto his servant John” (1:1).  John is mentioned four times in Revelation (1:1, 4, 9; 22:8).  John received his vision on the island of Patmos (1:9) in approximately A.D. 96 during the horrific reign of Domitian, the Roman ruler, who considered himself a god, and demanded worship from his subjects. To say these were troubled times for the early church is an understatement.  Failure to bow before Caesar was considered an act of disloyalty, and the consequences were severe persecution or death.  William Barclay comments, “John did not shut his eyes to the terror; he saw dreadful things and still more dreadful things on the way; but beyond them he saw glory for those who defied Caesar for the love of Christ.” Revelation was written to an oppressed people to emphasize the great message that in spite of the challenging times they could be assured that their steadfastness would end in victory.  In short, God wins! So does His church.  Rome was doomed! The serpent’s head has been crushed.  His people who remained faithful would be more than conquerors.  The language is apocalyptic and the book demands an open mind by all who study the book.  The Greek for apocalyptic means, “uncovering, laying bare, making naked” (Thayer).  The truth is the cryptic or figurative (signs and symbols) language was intended especially for the suffering Christians of that time.  We see apocalyptic language in the Old Testament in the books of Ezekiel, Daniel, and Zechariah.  Revelation is the only one in the New Testament.  The number “seven,” a symbolic number for perfection, is used to describe the churches (2:1-3:22), seals (4:1-8:1), trumpets (8:2-11:19), signs (12:1-15:8), bowls of wrath (16:1-21), and final visions (17:1-22:21).  One must not miss the first verse that emphasize that these things were “shortly to come to pass” (1:1).  </a:t>
            </a:r>
          </a:p>
          <a:p>
            <a:endParaRPr lang="en-US" sz="1000" dirty="0"/>
          </a:p>
          <a:p>
            <a:r>
              <a:rPr lang="en-US" sz="1000" b="1" u="sng" dirty="0"/>
              <a:t>Application:</a:t>
            </a:r>
            <a:r>
              <a:rPr lang="en-US" sz="1000" b="1" dirty="0"/>
              <a:t> </a:t>
            </a:r>
            <a:r>
              <a:rPr lang="en-US" sz="1000" dirty="0"/>
              <a:t>In His workbook commentary, Robert</a:t>
            </a:r>
            <a:r>
              <a:rPr lang="en-US" sz="1000" b="1" dirty="0"/>
              <a:t> </a:t>
            </a:r>
            <a:r>
              <a:rPr lang="en-US" sz="1000" dirty="0"/>
              <a:t>Harkrider provides that the apocalyptic images send the following messages (page 2): </a:t>
            </a:r>
          </a:p>
          <a:p>
            <a:endParaRPr lang="en-US" sz="1000" dirty="0"/>
          </a:p>
          <a:p>
            <a:pPr marL="685800" lvl="1" indent="-228600">
              <a:buFont typeface="+mj-lt"/>
              <a:buAutoNum type="arabicPeriod"/>
            </a:pPr>
            <a:r>
              <a:rPr lang="en-US" sz="1000" dirty="0"/>
              <a:t>Warning to the church --- to keep self pure and from worldly entanglements.  </a:t>
            </a:r>
          </a:p>
          <a:p>
            <a:pPr marL="685800" lvl="1" indent="-228600">
              <a:buFont typeface="+mj-lt"/>
              <a:buAutoNum type="arabicPeriod"/>
            </a:pPr>
            <a:r>
              <a:rPr lang="en-US" sz="1000" dirty="0"/>
              <a:t>Warning to the enemies of the church --- through Christ the church will triumph.  </a:t>
            </a:r>
          </a:p>
          <a:p>
            <a:pPr marL="685800" lvl="1" indent="-228600">
              <a:buFont typeface="+mj-lt"/>
              <a:buAutoNum type="arabicPeriod"/>
            </a:pPr>
            <a:r>
              <a:rPr lang="en-US" sz="1000" dirty="0"/>
              <a:t>Of comfort to those who sorrow --- reveals freedom from pain and sorrow in in time.</a:t>
            </a:r>
          </a:p>
          <a:p>
            <a:pPr marL="685800" lvl="1" indent="-228600">
              <a:buFont typeface="+mj-lt"/>
              <a:buAutoNum type="arabicPeriod"/>
            </a:pPr>
            <a:r>
              <a:rPr lang="en-US" sz="1000" dirty="0"/>
              <a:t>Of hope for the discouraged --- lift up your heads; God has not abdicated His throne. </a:t>
            </a:r>
          </a:p>
          <a:p>
            <a:pPr marL="685800" lvl="1" indent="-228600">
              <a:buFont typeface="+mj-lt"/>
              <a:buAutoNum type="arabicPeriod"/>
            </a:pPr>
            <a:endParaRPr lang="en-US" sz="1000" dirty="0"/>
          </a:p>
          <a:p>
            <a:r>
              <a:rPr lang="en-US" sz="1000" b="1" dirty="0"/>
              <a:t>Key thought: </a:t>
            </a:r>
            <a:r>
              <a:rPr lang="en-US" sz="1000" dirty="0"/>
              <a:t>Simply put, the theme of Revelation is found in  17:14: “These shall make war with the Lamb, and the Lamb shall overcome them: for he is Lord of lords, and King of kings: and they that are with him are called, and chosen, and faithful.”  This speaks to the victory of Christ and His church over the dragon (Satan) and His helpers (Rome). This describes the conflict that is between God and Satan, specifically. between the church and the Roman force and paganism.   </a:t>
            </a:r>
          </a:p>
          <a:p>
            <a:endParaRPr lang="en-US" sz="1000" dirty="0"/>
          </a:p>
          <a:p>
            <a:endParaRPr lang="en-US" sz="10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20</a:t>
            </a:fld>
            <a:endParaRPr lang="en-US" dirty="0"/>
          </a:p>
        </p:txBody>
      </p:sp>
    </p:spTree>
    <p:extLst>
      <p:ext uri="{BB962C8B-B14F-4D97-AF65-F5344CB8AC3E}">
        <p14:creationId xmlns:p14="http://schemas.microsoft.com/office/powerpoint/2010/main" val="2430030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21</a:t>
            </a:fld>
            <a:endParaRPr lang="en-US" dirty="0"/>
          </a:p>
        </p:txBody>
      </p:sp>
    </p:spTree>
    <p:extLst>
      <p:ext uri="{BB962C8B-B14F-4D97-AF65-F5344CB8AC3E}">
        <p14:creationId xmlns:p14="http://schemas.microsoft.com/office/powerpoint/2010/main" val="1509776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22</a:t>
            </a:fld>
            <a:endParaRPr lang="en-US" dirty="0"/>
          </a:p>
        </p:txBody>
      </p:sp>
    </p:spTree>
    <p:extLst>
      <p:ext uri="{BB962C8B-B14F-4D97-AF65-F5344CB8AC3E}">
        <p14:creationId xmlns:p14="http://schemas.microsoft.com/office/powerpoint/2010/main" val="2905536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8500" y="0"/>
            <a:ext cx="5422900" cy="4067175"/>
          </a:xfrm>
        </p:spPr>
      </p:sp>
      <p:sp>
        <p:nvSpPr>
          <p:cNvPr id="3" name="Notes Placeholder 2"/>
          <p:cNvSpPr>
            <a:spLocks noGrp="1"/>
          </p:cNvSpPr>
          <p:nvPr>
            <p:ph type="body" idx="1"/>
          </p:nvPr>
        </p:nvSpPr>
        <p:spPr>
          <a:xfrm>
            <a:off x="425450" y="4067175"/>
            <a:ext cx="6477000" cy="5121275"/>
          </a:xfrm>
        </p:spPr>
        <p:txBody>
          <a:bodyPr>
            <a:normAutofit lnSpcReduction="10000"/>
          </a:bodyPr>
          <a:lstStyle/>
          <a:p>
            <a:r>
              <a:rPr lang="en-US" sz="1000" dirty="0"/>
              <a:t>About 66 weeks ago we began a journey we called the symphony of the scriptures that comes to a conclusion with this book we call Revelation.  Remember how we began? The promise of a deliver was given as the “seed” of the woman who will crush the serpent’s head (Gen. 3:15).  Through Abraham God’s amazing plan had its beginning, who passed it on to Isaac, who passed it on to Jacob, and eventually to the promised Redeemer who made reconciliation possible to all who obey.  The book opens with the following words: “The Revelation of Jesus Christ, which God gave unto him, to shew unto his servants things which must shortly come to pass; and he sent and signified it by his angel unto his servant John” (1:1).  John is mentioned four times in Revelation (1:1, 4, 9; 22:8).  John received his vision on the island of Patmos (1:9) in approximately A.D. 96 during the horrific reign of Domitian, the Roman ruler, who considered himself a god, and demanded worship from his subjects. To say these were troubled times for the early church is an understatement.  Failure to bow before Caesar was considered an act of disloyalty, and the consequences were severe persecution or death.  William Barclay comments, “John did not shut his eyes to the terror; he saw dreadful things and still more dreadful things on the way; but beyond them he saw glory for those who defied Caesar for the love of Christ.” Revelation was written to an oppressed people to emphasize the great message that in spite of the challenging times they could be assured that their steadfastness would end in victory.  In short, God wins! So does His church.  Rome was doomed! The serpent’s head has been crushed.  His people who remained faithful would be more than conquerors.  The language is apocalyptic and the book demands an open mind by all who study the book.  The Greek for apocalyptic means, “uncovering, laying bare, making naked” (Thayer).  The truth is the cryptic or figurative (signs and symbols) language was intended especially for the suffering Christians of that time.  We see apocalyptic language in the Old Testament in the books of Ezekiel, Daniel, and Zechariah.  Revelation is the only one in the New Testament.  The number “seven,” a symbolic number for perfection, is used to describe the churches (2:1-3:22), seals (4:1-8:1), trumpets (8:2-11:19), signs (12:1-15:8), bowls of wrath (16:1-21), and final visions (17:1-22:21).  One must not miss the first verse that emphasize that these things were “shortly to come to pass” (1:1).  </a:t>
            </a:r>
          </a:p>
          <a:p>
            <a:endParaRPr lang="en-US" sz="1000" dirty="0"/>
          </a:p>
          <a:p>
            <a:r>
              <a:rPr lang="en-US" sz="1000" b="1" u="sng" dirty="0"/>
              <a:t>Application:</a:t>
            </a:r>
            <a:r>
              <a:rPr lang="en-US" sz="1000" b="1" dirty="0"/>
              <a:t> </a:t>
            </a:r>
            <a:r>
              <a:rPr lang="en-US" sz="1000" dirty="0"/>
              <a:t>In His workbook commentary, Robert</a:t>
            </a:r>
            <a:r>
              <a:rPr lang="en-US" sz="1000" b="1" dirty="0"/>
              <a:t> </a:t>
            </a:r>
            <a:r>
              <a:rPr lang="en-US" sz="1000" dirty="0"/>
              <a:t>Harkrider provides that the apocalyptic images send the following messages (page 2): </a:t>
            </a:r>
          </a:p>
          <a:p>
            <a:endParaRPr lang="en-US" sz="1000" dirty="0"/>
          </a:p>
          <a:p>
            <a:pPr marL="685800" lvl="1" indent="-228600">
              <a:buFont typeface="+mj-lt"/>
              <a:buAutoNum type="arabicPeriod"/>
            </a:pPr>
            <a:r>
              <a:rPr lang="en-US" sz="1000" dirty="0"/>
              <a:t>Warning to the church --- to keep self pure and from worldly entanglements.  </a:t>
            </a:r>
          </a:p>
          <a:p>
            <a:pPr marL="685800" lvl="1" indent="-228600">
              <a:buFont typeface="+mj-lt"/>
              <a:buAutoNum type="arabicPeriod"/>
            </a:pPr>
            <a:r>
              <a:rPr lang="en-US" sz="1000" dirty="0"/>
              <a:t>Warning to the enemies of the church --- through Christ the church will triumph.  </a:t>
            </a:r>
          </a:p>
          <a:p>
            <a:pPr marL="685800" lvl="1" indent="-228600">
              <a:buFont typeface="+mj-lt"/>
              <a:buAutoNum type="arabicPeriod"/>
            </a:pPr>
            <a:r>
              <a:rPr lang="en-US" sz="1000" dirty="0"/>
              <a:t>Of comfort to those who sorrow --- reveals freedom from pain and sorrow in in time.</a:t>
            </a:r>
          </a:p>
          <a:p>
            <a:pPr marL="685800" lvl="1" indent="-228600">
              <a:buFont typeface="+mj-lt"/>
              <a:buAutoNum type="arabicPeriod"/>
            </a:pPr>
            <a:r>
              <a:rPr lang="en-US" sz="1000" dirty="0"/>
              <a:t>Of hope for the discouraged --- lift up your heads; God has not abdicated His throne. </a:t>
            </a:r>
          </a:p>
          <a:p>
            <a:pPr marL="685800" lvl="1" indent="-228600">
              <a:buFont typeface="+mj-lt"/>
              <a:buAutoNum type="arabicPeriod"/>
            </a:pPr>
            <a:endParaRPr lang="en-US" sz="1000" dirty="0"/>
          </a:p>
          <a:p>
            <a:r>
              <a:rPr lang="en-US" sz="1000" b="1" dirty="0"/>
              <a:t>Key thought: </a:t>
            </a:r>
            <a:r>
              <a:rPr lang="en-US" sz="1000" dirty="0"/>
              <a:t>Simply put, the theme of Revelation is found in  17:14: “These shall make war with the Lamb, and the Lamb shall overcome them: for he is Lord of lords, and King of kings: and they that are with him are called, and chosen, and faithful.”  This speaks to the victory of Christ and His church over the dragon (Satan) and His helpers (Rome). This describes the conflict that is between God and Satan, specifically. between the church and the Roman force and paganism.   </a:t>
            </a:r>
          </a:p>
          <a:p>
            <a:endParaRPr lang="en-US" sz="1000" dirty="0"/>
          </a:p>
          <a:p>
            <a:endParaRPr lang="en-US" sz="1000" dirty="0"/>
          </a:p>
        </p:txBody>
      </p:sp>
    </p:spTree>
    <p:extLst>
      <p:ext uri="{BB962C8B-B14F-4D97-AF65-F5344CB8AC3E}">
        <p14:creationId xmlns:p14="http://schemas.microsoft.com/office/powerpoint/2010/main" val="2749685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24</a:t>
            </a:fld>
            <a:endParaRPr lang="en-US" dirty="0"/>
          </a:p>
        </p:txBody>
      </p:sp>
    </p:spTree>
    <p:extLst>
      <p:ext uri="{BB962C8B-B14F-4D97-AF65-F5344CB8AC3E}">
        <p14:creationId xmlns:p14="http://schemas.microsoft.com/office/powerpoint/2010/main" val="1245751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25</a:t>
            </a:fld>
            <a:endParaRPr lang="en-US" dirty="0"/>
          </a:p>
        </p:txBody>
      </p:sp>
    </p:spTree>
    <p:extLst>
      <p:ext uri="{BB962C8B-B14F-4D97-AF65-F5344CB8AC3E}">
        <p14:creationId xmlns:p14="http://schemas.microsoft.com/office/powerpoint/2010/main" val="2725971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26</a:t>
            </a:fld>
            <a:endParaRPr lang="en-US" dirty="0"/>
          </a:p>
        </p:txBody>
      </p:sp>
    </p:spTree>
    <p:extLst>
      <p:ext uri="{BB962C8B-B14F-4D97-AF65-F5344CB8AC3E}">
        <p14:creationId xmlns:p14="http://schemas.microsoft.com/office/powerpoint/2010/main" val="2637210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27</a:t>
            </a:fld>
            <a:endParaRPr lang="en-US" dirty="0"/>
          </a:p>
        </p:txBody>
      </p:sp>
    </p:spTree>
    <p:extLst>
      <p:ext uri="{BB962C8B-B14F-4D97-AF65-F5344CB8AC3E}">
        <p14:creationId xmlns:p14="http://schemas.microsoft.com/office/powerpoint/2010/main" val="1488893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28</a:t>
            </a:fld>
            <a:endParaRPr lang="en-US" dirty="0"/>
          </a:p>
        </p:txBody>
      </p:sp>
    </p:spTree>
    <p:extLst>
      <p:ext uri="{BB962C8B-B14F-4D97-AF65-F5344CB8AC3E}">
        <p14:creationId xmlns:p14="http://schemas.microsoft.com/office/powerpoint/2010/main" val="3192444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29</a:t>
            </a:fld>
            <a:endParaRPr lang="en-US" dirty="0"/>
          </a:p>
        </p:txBody>
      </p:sp>
    </p:spTree>
    <p:extLst>
      <p:ext uri="{BB962C8B-B14F-4D97-AF65-F5344CB8AC3E}">
        <p14:creationId xmlns:p14="http://schemas.microsoft.com/office/powerpoint/2010/main" val="56636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592138"/>
            <a:ext cx="5892800" cy="4419600"/>
          </a:xfrm>
          <a:solidFill>
            <a:srgbClr val="FFFF00"/>
          </a:solidFill>
        </p:spPr>
      </p:sp>
      <p:sp>
        <p:nvSpPr>
          <p:cNvPr id="3" name="Notes Placeholder 2"/>
          <p:cNvSpPr>
            <a:spLocks noGrp="1"/>
          </p:cNvSpPr>
          <p:nvPr>
            <p:ph type="body" idx="1"/>
          </p:nvPr>
        </p:nvSpPr>
        <p:spPr>
          <a:xfrm>
            <a:off x="120650" y="6064250"/>
            <a:ext cx="5964238" cy="3200400"/>
          </a:xfrm>
        </p:spPr>
        <p:txBody>
          <a:bodyPr/>
          <a:lstStyle/>
          <a:p>
            <a:endParaRPr lang="en-US" dirty="0"/>
          </a:p>
        </p:txBody>
      </p:sp>
      <p:sp>
        <p:nvSpPr>
          <p:cNvPr id="4" name="Slide Number Placeholder 3"/>
          <p:cNvSpPr>
            <a:spLocks noGrp="1"/>
          </p:cNvSpPr>
          <p:nvPr>
            <p:ph type="sldNum" sz="quarter" idx="10"/>
          </p:nvPr>
        </p:nvSpPr>
        <p:spPr/>
        <p:txBody>
          <a:bodyPr/>
          <a:lstStyle/>
          <a:p>
            <a:fld id="{86E33552-28B7-9F48-96EF-6F521705AA6A}" type="slidenum">
              <a:rPr lang="en-US" smtClean="0"/>
              <a:t>3</a:t>
            </a:fld>
            <a:endParaRPr lang="en-US" dirty="0"/>
          </a:p>
        </p:txBody>
      </p:sp>
    </p:spTree>
    <p:extLst>
      <p:ext uri="{BB962C8B-B14F-4D97-AF65-F5344CB8AC3E}">
        <p14:creationId xmlns:p14="http://schemas.microsoft.com/office/powerpoint/2010/main" val="1563861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30</a:t>
            </a:fld>
            <a:endParaRPr lang="en-US" dirty="0"/>
          </a:p>
        </p:txBody>
      </p:sp>
    </p:spTree>
    <p:extLst>
      <p:ext uri="{BB962C8B-B14F-4D97-AF65-F5344CB8AC3E}">
        <p14:creationId xmlns:p14="http://schemas.microsoft.com/office/powerpoint/2010/main" val="1151047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196850"/>
            <a:ext cx="4222750" cy="3167063"/>
          </a:xfrm>
        </p:spPr>
      </p:sp>
      <p:sp>
        <p:nvSpPr>
          <p:cNvPr id="3" name="Notes Placeholder 2"/>
          <p:cNvSpPr>
            <a:spLocks noGrp="1"/>
          </p:cNvSpPr>
          <p:nvPr>
            <p:ph type="body" idx="1"/>
          </p:nvPr>
        </p:nvSpPr>
        <p:spPr>
          <a:xfrm>
            <a:off x="273051" y="3625850"/>
            <a:ext cx="6116638" cy="4586288"/>
          </a:xfrm>
        </p:spPr>
        <p:txBody>
          <a:bodyPr/>
          <a:lstStyle/>
          <a:p>
            <a:r>
              <a:rPr lang="en-US" b="1" u="sng" dirty="0"/>
              <a:t>Christ among the churches (1:12-20)</a:t>
            </a:r>
          </a:p>
          <a:p>
            <a:endParaRPr lang="en-US" dirty="0"/>
          </a:p>
          <a:p>
            <a:pPr marL="228600" indent="-228600">
              <a:buAutoNum type="arabicPeriod"/>
            </a:pPr>
            <a:r>
              <a:rPr lang="en-US" dirty="0"/>
              <a:t>Like unto the Son of Man - Human form (Heb. 2:14-16; Phil. 2:58)</a:t>
            </a:r>
          </a:p>
          <a:p>
            <a:pPr marL="228600" indent="-228600">
              <a:buAutoNum type="arabicPeriod"/>
            </a:pPr>
            <a:r>
              <a:rPr lang="en-US" dirty="0"/>
              <a:t>Clothed with garment down to the foot - priestly attire (Ex. 28:4; 39:29)</a:t>
            </a:r>
          </a:p>
          <a:p>
            <a:pPr marL="228600" indent="-228600">
              <a:buAutoNum type="arabicPeriod"/>
            </a:pPr>
            <a:r>
              <a:rPr lang="en-US" dirty="0"/>
              <a:t>Golden girdle - signifies high or royal rank</a:t>
            </a:r>
          </a:p>
          <a:p>
            <a:pPr marL="228600" indent="-228600">
              <a:buAutoNum type="arabicPeriod"/>
            </a:pPr>
            <a:r>
              <a:rPr lang="en-US" dirty="0"/>
              <a:t>Head and hairs white as snow - divine purity</a:t>
            </a:r>
          </a:p>
          <a:p>
            <a:pPr marL="228600" indent="-228600">
              <a:buAutoNum type="arabicPeriod"/>
            </a:pPr>
            <a:r>
              <a:rPr lang="en-US" dirty="0"/>
              <a:t>Eyes as a flame of fire - bright, sharp, penetrating, giving divine knowledge</a:t>
            </a:r>
          </a:p>
          <a:p>
            <a:pPr marL="228600" indent="-228600">
              <a:buAutoNum type="arabicPeriod"/>
            </a:pPr>
            <a:r>
              <a:rPr lang="en-US" dirty="0"/>
              <a:t>Feet like unto fine brass - strong, able to tread down all opposition</a:t>
            </a:r>
          </a:p>
          <a:p>
            <a:pPr marL="228600" indent="-228600">
              <a:buAutoNum type="arabicPeriod"/>
            </a:pPr>
            <a:r>
              <a:rPr lang="en-US" dirty="0"/>
              <a:t>Voice as sound of many waters - overwhelming; commanded attention</a:t>
            </a:r>
          </a:p>
          <a:p>
            <a:pPr marL="228600" indent="-228600">
              <a:buAutoNum type="arabicPeriod"/>
            </a:pPr>
            <a:r>
              <a:rPr lang="en-US" dirty="0"/>
              <a:t>Seven stars in His hand - has all authority over the churches (1:20; Eph. 1:20-23)</a:t>
            </a:r>
          </a:p>
          <a:p>
            <a:pPr marL="228600" indent="-228600">
              <a:buAutoNum type="arabicPeriod"/>
            </a:pPr>
            <a:r>
              <a:rPr lang="en-US" dirty="0"/>
              <a:t>Sharp two edged sword out of His mouth - word of truth (Heb. 4:12; Jn. 12:48)</a:t>
            </a:r>
          </a:p>
          <a:p>
            <a:pPr marL="228600" indent="-228600">
              <a:buAutoNum type="arabicPeriod"/>
            </a:pPr>
            <a:r>
              <a:rPr lang="en-US" dirty="0"/>
              <a:t>Countenance as an unclouded sun - heavenly glory and majesty (Heb. 1:3)</a:t>
            </a:r>
          </a:p>
          <a:p>
            <a:pPr marL="228600" indent="-228600">
              <a:buAutoNum type="arabicPeriod"/>
            </a:pPr>
            <a:endParaRPr lang="en-US" dirty="0"/>
          </a:p>
          <a:p>
            <a:r>
              <a:rPr lang="en-US" dirty="0"/>
              <a:t>Note:  “This is a vision of One is not all tenderness and mercy, but of One who is also ready to punish, to judge, to destroy.  No wonder at such a vision of Christ, John “fell at His feet as dead” (1:17).  Every vision of divine purity and majesty inspires awe and reverence and fear.  Yet Christ is full of compassion and love.  For all who are penitent and humble there is not only pardon but there are words of cheer and a task assigned.  John was told to “write  the things he hath seen, and the things which are, and the things which shall be thereafter. “ - Harkrider, Workbook Commentary, page 13.  </a:t>
            </a:r>
          </a:p>
          <a:p>
            <a:endParaRPr lang="en-US" dirty="0"/>
          </a:p>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31</a:t>
            </a:fld>
            <a:endParaRPr lang="en-US" dirty="0"/>
          </a:p>
        </p:txBody>
      </p:sp>
    </p:spTree>
    <p:extLst>
      <p:ext uri="{BB962C8B-B14F-4D97-AF65-F5344CB8AC3E}">
        <p14:creationId xmlns:p14="http://schemas.microsoft.com/office/powerpoint/2010/main" val="3294334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96850" y="120650"/>
            <a:ext cx="6705599" cy="9601200"/>
          </a:xfrm>
        </p:spPr>
        <p:txBody>
          <a:bodyPr/>
          <a:lstStyle/>
          <a:p>
            <a:pPr algn="r"/>
            <a:r>
              <a:rPr lang="en-US" b="1" dirty="0"/>
              <a:t>                                                                                     Revelation - Brief Outline	                                                   </a:t>
            </a:r>
          </a:p>
          <a:p>
            <a:pPr algn="r"/>
            <a:r>
              <a:rPr lang="en-US" dirty="0"/>
              <a:t>Fink --- August 14, 2022</a:t>
            </a:r>
          </a:p>
          <a:p>
            <a:endParaRPr lang="en-US" b="1" dirty="0"/>
          </a:p>
          <a:p>
            <a:r>
              <a:rPr lang="en-US" b="1" dirty="0"/>
              <a:t>Chapters 1-3: Christ in the midst of the seven churches</a:t>
            </a:r>
          </a:p>
          <a:p>
            <a:r>
              <a:rPr lang="en-US" b="1" dirty="0"/>
              <a:t>Chapters 4-5: The throne scene…God, not Rome, is in control. </a:t>
            </a:r>
            <a:r>
              <a:rPr lang="en-US" dirty="0"/>
              <a:t> </a:t>
            </a:r>
          </a:p>
          <a:p>
            <a:r>
              <a:rPr lang="en-US" b="1" dirty="0"/>
              <a:t>Chapters 6-8:1-2: The loosing of the seven seals </a:t>
            </a:r>
          </a:p>
          <a:p>
            <a:r>
              <a:rPr lang="en-US" dirty="0"/>
              <a:t>      --- The first four seals contain the four riders and reveal the conflict between good and evil (6:1-8)</a:t>
            </a:r>
          </a:p>
          <a:p>
            <a:r>
              <a:rPr lang="en-US" dirty="0"/>
              <a:t>      --- When the fifth seal is open we see the martyrs before the altar who are not being avenged, </a:t>
            </a:r>
            <a:br>
              <a:rPr lang="en-US" dirty="0"/>
            </a:br>
            <a:r>
              <a:rPr lang="en-US" dirty="0"/>
              <a:t>           appearing that evil has triumphed (6:9-11).  </a:t>
            </a:r>
            <a:br>
              <a:rPr lang="en-US" dirty="0"/>
            </a:br>
            <a:r>
              <a:rPr lang="en-US" dirty="0"/>
              <a:t>      --- Then a great catastrophe occurs (6:12-17) but God’s servants are protected with a seal (7:1-8).  </a:t>
            </a:r>
            <a:br>
              <a:rPr lang="en-US" dirty="0"/>
            </a:br>
            <a:r>
              <a:rPr lang="en-US" dirty="0"/>
              <a:t>      --- Then, at last, they are pictured in heaven and good has triumphed (7:9-17).  </a:t>
            </a:r>
          </a:p>
          <a:p>
            <a:r>
              <a:rPr lang="en-US" b="1" dirty="0"/>
              <a:t>Chapters 8-11: There is a sounding of seven trumpets.  </a:t>
            </a:r>
            <a:br>
              <a:rPr lang="en-US" dirty="0"/>
            </a:br>
            <a:r>
              <a:rPr lang="en-US" dirty="0"/>
              <a:t>       --- The first six trumpets proclaim the trouble that plagues the earth (8:2-9:21).</a:t>
            </a:r>
          </a:p>
          <a:p>
            <a:r>
              <a:rPr lang="en-US" dirty="0"/>
              <a:t>       --- Then, we are told what prompted the world to persecute the saints…the Word, with its </a:t>
            </a:r>
            <a:br>
              <a:rPr lang="en-US" dirty="0"/>
            </a:br>
            <a:r>
              <a:rPr lang="en-US" dirty="0"/>
              <a:t>            bittersweet message (10:1-11).  </a:t>
            </a:r>
            <a:br>
              <a:rPr lang="en-US" dirty="0"/>
            </a:br>
            <a:r>
              <a:rPr lang="en-US" dirty="0"/>
              <a:t>        --- The heart of this message is the story of two witnesses, in which we see conflict, apparent defeat, </a:t>
            </a:r>
            <a:br>
              <a:rPr lang="en-US" dirty="0"/>
            </a:br>
            <a:r>
              <a:rPr lang="en-US" dirty="0"/>
              <a:t>             and ultimate victory (11:1-13).  </a:t>
            </a:r>
            <a:br>
              <a:rPr lang="en-US" dirty="0"/>
            </a:br>
            <a:r>
              <a:rPr lang="en-US" dirty="0"/>
              <a:t>        --- The section closes in triumph (11:14-19).  </a:t>
            </a:r>
          </a:p>
          <a:p>
            <a:r>
              <a:rPr lang="en-US" b="1" dirty="0"/>
              <a:t>Chapters 12-14: The introduction of the enemies of the church </a:t>
            </a:r>
          </a:p>
          <a:p>
            <a:r>
              <a:rPr lang="en-US" dirty="0"/>
              <a:t>         --- Chapter 12 introduces the great red dragon - Satan (12:9).  </a:t>
            </a:r>
          </a:p>
          <a:p>
            <a:r>
              <a:rPr lang="en-US" dirty="0"/>
              <a:t>         --- When Satan cannot destroy Jesus, he makes war with the people of God --- here is the conflict </a:t>
            </a:r>
            <a:br>
              <a:rPr lang="en-US" dirty="0"/>
            </a:br>
            <a:r>
              <a:rPr lang="en-US" dirty="0"/>
              <a:t>              with evil (12:17). </a:t>
            </a:r>
            <a:br>
              <a:rPr lang="en-US" dirty="0"/>
            </a:br>
            <a:r>
              <a:rPr lang="en-US" dirty="0"/>
              <a:t>         --- In chapter 13 we are introduced to two of Satan’s co-workers: the sea-beast (12:1-10) and the </a:t>
            </a:r>
            <a:br>
              <a:rPr lang="en-US" dirty="0"/>
            </a:br>
            <a:r>
              <a:rPr lang="en-US" dirty="0"/>
              <a:t>              land-beast (12:11-18).  (Later called the beast in chapter 19).  The land beast is false prophets    </a:t>
            </a:r>
            <a:br>
              <a:rPr lang="en-US" dirty="0"/>
            </a:br>
            <a:r>
              <a:rPr lang="en-US" dirty="0"/>
              <a:t>              (see 16:13).  </a:t>
            </a:r>
          </a:p>
          <a:p>
            <a:r>
              <a:rPr lang="en-US" b="1" dirty="0"/>
              <a:t>Chapters 15-16: The seven bowls of wrath </a:t>
            </a:r>
            <a:br>
              <a:rPr lang="en-US" dirty="0"/>
            </a:br>
            <a:r>
              <a:rPr lang="en-US" dirty="0"/>
              <a:t>         --- Having introduced our spiritual enemies, Revelation returns to the number 7.  It is the third part </a:t>
            </a:r>
            <a:br>
              <a:rPr lang="en-US" dirty="0"/>
            </a:br>
            <a:r>
              <a:rPr lang="en-US" dirty="0"/>
              <a:t>              of the message…the final triumph of the righteous (15:2-4), and the punishment of the wicked </a:t>
            </a:r>
            <a:br>
              <a:rPr lang="en-US" dirty="0"/>
            </a:br>
            <a:r>
              <a:rPr lang="en-US" dirty="0"/>
              <a:t>              (15;1, 5-8; 16:1-21).  </a:t>
            </a:r>
          </a:p>
          <a:p>
            <a:r>
              <a:rPr lang="en-US" dirty="0"/>
              <a:t>         --- A loud voice proclaims, “It is done!” (16:17)</a:t>
            </a:r>
          </a:p>
          <a:p>
            <a:r>
              <a:rPr lang="en-US" b="1" dirty="0"/>
              <a:t>Chapters 17-19: The destruction of most of the enemies of the church.</a:t>
            </a:r>
            <a:br>
              <a:rPr lang="en-US" b="1" dirty="0"/>
            </a:br>
            <a:r>
              <a:rPr lang="en-US" dirty="0"/>
              <a:t>         --- A fourth enemy is introduced: Babylon the great - a clear reference to Rome (17:5, 9, 15. 18).  </a:t>
            </a:r>
          </a:p>
          <a:p>
            <a:r>
              <a:rPr lang="en-US" dirty="0"/>
              <a:t>         --- She is “drunk with the blood of the saints, and with the blood of the witnesses” (17:6).  </a:t>
            </a:r>
          </a:p>
          <a:p>
            <a:r>
              <a:rPr lang="en-US" dirty="0"/>
              <a:t>         --- Then, when Jesus comes as vindicator and judge -  the two beasts (the beast and the false </a:t>
            </a:r>
            <a:br>
              <a:rPr lang="en-US" dirty="0"/>
            </a:br>
            <a:r>
              <a:rPr lang="en-US" dirty="0"/>
              <a:t>              prophet) will be thrown into “fire which burns with brimstone” (19:20).  </a:t>
            </a:r>
            <a:br>
              <a:rPr lang="en-US" dirty="0"/>
            </a:br>
            <a:r>
              <a:rPr lang="en-US" b="1" dirty="0"/>
              <a:t>Chapters 20-22: The destruction of the dragon, followed by the new heaven and the new earth</a:t>
            </a:r>
            <a:br>
              <a:rPr lang="en-US" dirty="0"/>
            </a:br>
            <a:r>
              <a:rPr lang="en-US" dirty="0"/>
              <a:t>         --- The purpose (big picture) is not to tell us about a 1000-year reign but to depict the overthrow of </a:t>
            </a:r>
            <a:br>
              <a:rPr lang="en-US" dirty="0"/>
            </a:br>
            <a:r>
              <a:rPr lang="en-US" dirty="0"/>
              <a:t>               the great red dragon. </a:t>
            </a:r>
            <a:br>
              <a:rPr lang="en-US" dirty="0"/>
            </a:br>
            <a:r>
              <a:rPr lang="en-US" dirty="0"/>
              <a:t>         ---  We read of conflict and apparent defeat.  That is the big picture.  </a:t>
            </a:r>
            <a:br>
              <a:rPr lang="en-US" dirty="0"/>
            </a:br>
            <a:r>
              <a:rPr lang="en-US" dirty="0"/>
              <a:t>         --- John sees “the souls of those who had been beheaded because of their testimony of Jesus and </a:t>
            </a:r>
            <a:br>
              <a:rPr lang="en-US" dirty="0"/>
            </a:br>
            <a:r>
              <a:rPr lang="en-US" dirty="0"/>
              <a:t>              because of the word of God” (20:4).   </a:t>
            </a:r>
            <a:br>
              <a:rPr lang="en-US" dirty="0"/>
            </a:br>
            <a:r>
              <a:rPr lang="en-US" dirty="0"/>
              <a:t>         --- However, the scene also shows victory: “And the devil who deceived them was thrown into the </a:t>
            </a:r>
            <a:br>
              <a:rPr lang="en-US" dirty="0"/>
            </a:br>
            <a:r>
              <a:rPr lang="en-US" dirty="0"/>
              <a:t>               lake of fire and brimstone and the false prophet also; and they will be tormented day and night     </a:t>
            </a:r>
            <a:br>
              <a:rPr lang="en-US" dirty="0"/>
            </a:br>
            <a:r>
              <a:rPr lang="en-US" dirty="0"/>
              <a:t>               forever.” (20:10). </a:t>
            </a:r>
            <a:br>
              <a:rPr lang="en-US" dirty="0"/>
            </a:br>
            <a:r>
              <a:rPr lang="en-US" dirty="0"/>
              <a:t>         --- The book closes with a picture of judgment (20:11-15) and a glorious vision of heaven (21:1-</a:t>
            </a:r>
          </a:p>
          <a:p>
            <a:r>
              <a:rPr lang="en-US" dirty="0"/>
              <a:t>              22:15).  </a:t>
            </a:r>
          </a:p>
          <a:p>
            <a:r>
              <a:rPr lang="en-US" dirty="0"/>
              <a:t>         --- John also issue a warning: “I warn everyone who hears the words of the prophecy of this book: if </a:t>
            </a:r>
            <a:br>
              <a:rPr lang="en-US" dirty="0"/>
            </a:br>
            <a:r>
              <a:rPr lang="en-US" dirty="0"/>
              <a:t>              anyone adds to them, God will add to him the plagues described in this book, 19 and if anyone </a:t>
            </a:r>
            <a:br>
              <a:rPr lang="en-US" dirty="0"/>
            </a:br>
            <a:r>
              <a:rPr lang="en-US" dirty="0"/>
              <a:t>              takes away from the words of the book of this prophecy, God will take away his share in the tree </a:t>
            </a:r>
            <a:br>
              <a:rPr lang="en-US" dirty="0"/>
            </a:br>
            <a:r>
              <a:rPr lang="en-US" dirty="0"/>
              <a:t>              of life and in the holy city, which are described in this book” (22:18-19).</a:t>
            </a:r>
            <a:br>
              <a:rPr lang="en-US" dirty="0"/>
            </a:br>
            <a:r>
              <a:rPr lang="en-US" dirty="0"/>
              <a:t>       </a:t>
            </a:r>
          </a:p>
          <a:p>
            <a:endParaRPr lang="en-US" dirty="0"/>
          </a:p>
        </p:txBody>
      </p:sp>
    </p:spTree>
    <p:extLst>
      <p:ext uri="{BB962C8B-B14F-4D97-AF65-F5344CB8AC3E}">
        <p14:creationId xmlns:p14="http://schemas.microsoft.com/office/powerpoint/2010/main" val="268831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Battle of Armageddon - Only place mentioned.  The battle between the dragon (Satan) and God.  </a:t>
            </a:r>
          </a:p>
          <a:p>
            <a:pPr marL="171450" indent="-171450">
              <a:buFontTx/>
              <a:buChar char="-"/>
            </a:pPr>
            <a:r>
              <a:rPr lang="en-US" dirty="0"/>
              <a:t>If the battle is a literal place, then note that the generals will also look like frogs (that’s what it says).  </a:t>
            </a:r>
          </a:p>
          <a:p>
            <a:pPr marL="171450" indent="-171450">
              <a:buFontTx/>
              <a:buChar char="-"/>
            </a:pPr>
            <a:r>
              <a:rPr lang="en-US" dirty="0"/>
              <a:t>-Further, there must be space for one of the armies to have 200 million horsemen (9:16), and a great river of blood 300 miles long (14:20).  </a:t>
            </a:r>
          </a:p>
          <a:p>
            <a:pPr marL="171450" indent="-171450">
              <a:buFontTx/>
              <a:buChar char="-"/>
            </a:pPr>
            <a:r>
              <a:rPr lang="en-US" dirty="0"/>
              <a:t>Armageddon, literally means, “Hill of Megiddo”  which was in the valley of Jezreel where a number of battles took place - between good and evil.  </a:t>
            </a:r>
            <a:br>
              <a:rPr lang="en-US" dirty="0"/>
            </a:br>
            <a:r>
              <a:rPr lang="en-US" dirty="0"/>
              <a:t>	- Barak and Deborah overthrew the kings of Canaan (Ju. 5:19).  </a:t>
            </a:r>
          </a:p>
          <a:p>
            <a:pPr marL="171450" indent="-171450">
              <a:buFontTx/>
              <a:buChar char="-"/>
            </a:pPr>
            <a:r>
              <a:rPr lang="en-US" dirty="0"/>
              <a:t>         	- Gideon defeated the Midianites (Ju. 6:33)</a:t>
            </a:r>
            <a:br>
              <a:rPr lang="en-US" dirty="0"/>
            </a:br>
            <a:r>
              <a:rPr lang="en-US" dirty="0"/>
              <a:t> 	- Saul was defeated by the Philistines (1 Sa, 31:8)</a:t>
            </a:r>
            <a:br>
              <a:rPr lang="en-US" dirty="0"/>
            </a:br>
            <a:r>
              <a:rPr lang="en-US" dirty="0"/>
              <a:t> 	- Ahaziah died of Jehu’s arrows (2 Ki. 9:27)</a:t>
            </a:r>
            <a:br>
              <a:rPr lang="en-US" dirty="0"/>
            </a:br>
            <a:r>
              <a:rPr lang="en-US" dirty="0"/>
              <a:t>	- Pharaoh-Neco overthrew Josiah (2 Ki. 23:29-30) </a:t>
            </a:r>
          </a:p>
        </p:txBody>
      </p:sp>
      <p:sp>
        <p:nvSpPr>
          <p:cNvPr id="4" name="Slide Number Placeholder 3"/>
          <p:cNvSpPr>
            <a:spLocks noGrp="1"/>
          </p:cNvSpPr>
          <p:nvPr>
            <p:ph type="sldNum" sz="quarter" idx="5"/>
          </p:nvPr>
        </p:nvSpPr>
        <p:spPr/>
        <p:txBody>
          <a:bodyPr/>
          <a:lstStyle/>
          <a:p>
            <a:fld id="{D6C3428F-6FF0-EC4B-8CCC-59918850A8B4}" type="slidenum">
              <a:rPr lang="en-US" smtClean="0"/>
              <a:t>33</a:t>
            </a:fld>
            <a:endParaRPr lang="en-US" dirty="0"/>
          </a:p>
        </p:txBody>
      </p:sp>
    </p:spTree>
    <p:extLst>
      <p:ext uri="{BB962C8B-B14F-4D97-AF65-F5344CB8AC3E}">
        <p14:creationId xmlns:p14="http://schemas.microsoft.com/office/powerpoint/2010/main" val="1455396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34</a:t>
            </a:fld>
            <a:endParaRPr lang="en-US" dirty="0"/>
          </a:p>
        </p:txBody>
      </p:sp>
    </p:spTree>
    <p:extLst>
      <p:ext uri="{BB962C8B-B14F-4D97-AF65-F5344CB8AC3E}">
        <p14:creationId xmlns:p14="http://schemas.microsoft.com/office/powerpoint/2010/main" val="1915376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35</a:t>
            </a:fld>
            <a:endParaRPr lang="en-US" dirty="0"/>
          </a:p>
        </p:txBody>
      </p:sp>
    </p:spTree>
    <p:extLst>
      <p:ext uri="{BB962C8B-B14F-4D97-AF65-F5344CB8AC3E}">
        <p14:creationId xmlns:p14="http://schemas.microsoft.com/office/powerpoint/2010/main" val="994656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36</a:t>
            </a:fld>
            <a:endParaRPr lang="en-US" dirty="0"/>
          </a:p>
        </p:txBody>
      </p:sp>
    </p:spTree>
    <p:extLst>
      <p:ext uri="{BB962C8B-B14F-4D97-AF65-F5344CB8AC3E}">
        <p14:creationId xmlns:p14="http://schemas.microsoft.com/office/powerpoint/2010/main" val="15933982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37</a:t>
            </a:fld>
            <a:endParaRPr lang="en-US" dirty="0"/>
          </a:p>
        </p:txBody>
      </p:sp>
    </p:spTree>
    <p:extLst>
      <p:ext uri="{BB962C8B-B14F-4D97-AF65-F5344CB8AC3E}">
        <p14:creationId xmlns:p14="http://schemas.microsoft.com/office/powerpoint/2010/main" val="2394848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38</a:t>
            </a:fld>
            <a:endParaRPr lang="en-US" dirty="0"/>
          </a:p>
        </p:txBody>
      </p:sp>
    </p:spTree>
    <p:extLst>
      <p:ext uri="{BB962C8B-B14F-4D97-AF65-F5344CB8AC3E}">
        <p14:creationId xmlns:p14="http://schemas.microsoft.com/office/powerpoint/2010/main" val="539394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39</a:t>
            </a:fld>
            <a:endParaRPr lang="en-US" dirty="0"/>
          </a:p>
        </p:txBody>
      </p:sp>
    </p:spTree>
    <p:extLst>
      <p:ext uri="{BB962C8B-B14F-4D97-AF65-F5344CB8AC3E}">
        <p14:creationId xmlns:p14="http://schemas.microsoft.com/office/powerpoint/2010/main" val="282567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a:t>
            </a:fld>
            <a:endParaRPr lang="en-US" dirty="0"/>
          </a:p>
        </p:txBody>
      </p:sp>
    </p:spTree>
    <p:extLst>
      <p:ext uri="{BB962C8B-B14F-4D97-AF65-F5344CB8AC3E}">
        <p14:creationId xmlns:p14="http://schemas.microsoft.com/office/powerpoint/2010/main" val="35084007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40</a:t>
            </a:fld>
            <a:endParaRPr lang="en-US" dirty="0"/>
          </a:p>
        </p:txBody>
      </p:sp>
    </p:spTree>
    <p:extLst>
      <p:ext uri="{BB962C8B-B14F-4D97-AF65-F5344CB8AC3E}">
        <p14:creationId xmlns:p14="http://schemas.microsoft.com/office/powerpoint/2010/main" val="11307502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41</a:t>
            </a:fld>
            <a:endParaRPr lang="en-US" dirty="0"/>
          </a:p>
        </p:txBody>
      </p:sp>
    </p:spTree>
    <p:extLst>
      <p:ext uri="{BB962C8B-B14F-4D97-AF65-F5344CB8AC3E}">
        <p14:creationId xmlns:p14="http://schemas.microsoft.com/office/powerpoint/2010/main" val="3058682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42</a:t>
            </a:fld>
            <a:endParaRPr lang="en-US" dirty="0"/>
          </a:p>
        </p:txBody>
      </p:sp>
    </p:spTree>
    <p:extLst>
      <p:ext uri="{BB962C8B-B14F-4D97-AF65-F5344CB8AC3E}">
        <p14:creationId xmlns:p14="http://schemas.microsoft.com/office/powerpoint/2010/main" val="3083075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43</a:t>
            </a:fld>
            <a:endParaRPr lang="en-US" dirty="0"/>
          </a:p>
        </p:txBody>
      </p:sp>
    </p:spTree>
    <p:extLst>
      <p:ext uri="{BB962C8B-B14F-4D97-AF65-F5344CB8AC3E}">
        <p14:creationId xmlns:p14="http://schemas.microsoft.com/office/powerpoint/2010/main" val="1697642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44</a:t>
            </a:fld>
            <a:endParaRPr lang="en-US" dirty="0"/>
          </a:p>
        </p:txBody>
      </p:sp>
    </p:spTree>
    <p:extLst>
      <p:ext uri="{BB962C8B-B14F-4D97-AF65-F5344CB8AC3E}">
        <p14:creationId xmlns:p14="http://schemas.microsoft.com/office/powerpoint/2010/main" val="31545632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45</a:t>
            </a:fld>
            <a:endParaRPr lang="en-US" dirty="0"/>
          </a:p>
        </p:txBody>
      </p:sp>
    </p:spTree>
    <p:extLst>
      <p:ext uri="{BB962C8B-B14F-4D97-AF65-F5344CB8AC3E}">
        <p14:creationId xmlns:p14="http://schemas.microsoft.com/office/powerpoint/2010/main" val="37432990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46</a:t>
            </a:fld>
            <a:endParaRPr lang="en-US" dirty="0"/>
          </a:p>
        </p:txBody>
      </p:sp>
    </p:spTree>
    <p:extLst>
      <p:ext uri="{BB962C8B-B14F-4D97-AF65-F5344CB8AC3E}">
        <p14:creationId xmlns:p14="http://schemas.microsoft.com/office/powerpoint/2010/main" val="28298691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47</a:t>
            </a:fld>
            <a:endParaRPr lang="en-US" dirty="0"/>
          </a:p>
        </p:txBody>
      </p:sp>
    </p:spTree>
    <p:extLst>
      <p:ext uri="{BB962C8B-B14F-4D97-AF65-F5344CB8AC3E}">
        <p14:creationId xmlns:p14="http://schemas.microsoft.com/office/powerpoint/2010/main" val="13639056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48</a:t>
            </a:fld>
            <a:endParaRPr lang="en-US" dirty="0"/>
          </a:p>
        </p:txBody>
      </p:sp>
    </p:spTree>
    <p:extLst>
      <p:ext uri="{BB962C8B-B14F-4D97-AF65-F5344CB8AC3E}">
        <p14:creationId xmlns:p14="http://schemas.microsoft.com/office/powerpoint/2010/main" val="1701680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49</a:t>
            </a:fld>
            <a:endParaRPr lang="en-US" dirty="0"/>
          </a:p>
        </p:txBody>
      </p:sp>
    </p:spTree>
    <p:extLst>
      <p:ext uri="{BB962C8B-B14F-4D97-AF65-F5344CB8AC3E}">
        <p14:creationId xmlns:p14="http://schemas.microsoft.com/office/powerpoint/2010/main" val="1788301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a:t>
            </a:fld>
            <a:endParaRPr lang="en-US" dirty="0"/>
          </a:p>
        </p:txBody>
      </p:sp>
    </p:spTree>
    <p:extLst>
      <p:ext uri="{BB962C8B-B14F-4D97-AF65-F5344CB8AC3E}">
        <p14:creationId xmlns:p14="http://schemas.microsoft.com/office/powerpoint/2010/main" val="19403737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50</a:t>
            </a:fld>
            <a:endParaRPr lang="en-US" dirty="0"/>
          </a:p>
        </p:txBody>
      </p:sp>
    </p:spTree>
    <p:extLst>
      <p:ext uri="{BB962C8B-B14F-4D97-AF65-F5344CB8AC3E}">
        <p14:creationId xmlns:p14="http://schemas.microsoft.com/office/powerpoint/2010/main" val="568691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51</a:t>
            </a:fld>
            <a:endParaRPr lang="en-US" dirty="0"/>
          </a:p>
        </p:txBody>
      </p:sp>
    </p:spTree>
    <p:extLst>
      <p:ext uri="{BB962C8B-B14F-4D97-AF65-F5344CB8AC3E}">
        <p14:creationId xmlns:p14="http://schemas.microsoft.com/office/powerpoint/2010/main" val="38735276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52</a:t>
            </a:fld>
            <a:endParaRPr lang="en-US" dirty="0"/>
          </a:p>
        </p:txBody>
      </p:sp>
    </p:spTree>
    <p:extLst>
      <p:ext uri="{BB962C8B-B14F-4D97-AF65-F5344CB8AC3E}">
        <p14:creationId xmlns:p14="http://schemas.microsoft.com/office/powerpoint/2010/main" val="11039185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53</a:t>
            </a:fld>
            <a:endParaRPr lang="en-US" dirty="0"/>
          </a:p>
        </p:txBody>
      </p:sp>
    </p:spTree>
    <p:extLst>
      <p:ext uri="{BB962C8B-B14F-4D97-AF65-F5344CB8AC3E}">
        <p14:creationId xmlns:p14="http://schemas.microsoft.com/office/powerpoint/2010/main" val="8937719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54</a:t>
            </a:fld>
            <a:endParaRPr lang="en-US" dirty="0"/>
          </a:p>
        </p:txBody>
      </p:sp>
    </p:spTree>
    <p:extLst>
      <p:ext uri="{BB962C8B-B14F-4D97-AF65-F5344CB8AC3E}">
        <p14:creationId xmlns:p14="http://schemas.microsoft.com/office/powerpoint/2010/main" val="19267707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55</a:t>
            </a:fld>
            <a:endParaRPr lang="en-US" dirty="0"/>
          </a:p>
        </p:txBody>
      </p:sp>
    </p:spTree>
    <p:extLst>
      <p:ext uri="{BB962C8B-B14F-4D97-AF65-F5344CB8AC3E}">
        <p14:creationId xmlns:p14="http://schemas.microsoft.com/office/powerpoint/2010/main" val="5077648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56</a:t>
            </a:fld>
            <a:endParaRPr lang="en-US" dirty="0"/>
          </a:p>
        </p:txBody>
      </p:sp>
    </p:spTree>
    <p:extLst>
      <p:ext uri="{BB962C8B-B14F-4D97-AF65-F5344CB8AC3E}">
        <p14:creationId xmlns:p14="http://schemas.microsoft.com/office/powerpoint/2010/main" val="3487339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6</a:t>
            </a:fld>
            <a:endParaRPr lang="en-US" dirty="0"/>
          </a:p>
        </p:txBody>
      </p:sp>
    </p:spTree>
    <p:extLst>
      <p:ext uri="{BB962C8B-B14F-4D97-AF65-F5344CB8AC3E}">
        <p14:creationId xmlns:p14="http://schemas.microsoft.com/office/powerpoint/2010/main" val="269953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7</a:t>
            </a:fld>
            <a:endParaRPr lang="en-US" dirty="0"/>
          </a:p>
        </p:txBody>
      </p:sp>
    </p:spTree>
    <p:extLst>
      <p:ext uri="{BB962C8B-B14F-4D97-AF65-F5344CB8AC3E}">
        <p14:creationId xmlns:p14="http://schemas.microsoft.com/office/powerpoint/2010/main" val="315669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8</a:t>
            </a:fld>
            <a:endParaRPr lang="en-US" dirty="0"/>
          </a:p>
        </p:txBody>
      </p:sp>
    </p:spTree>
    <p:extLst>
      <p:ext uri="{BB962C8B-B14F-4D97-AF65-F5344CB8AC3E}">
        <p14:creationId xmlns:p14="http://schemas.microsoft.com/office/powerpoint/2010/main" val="2558877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C3428F-6FF0-EC4B-8CCC-59918850A8B4}" type="slidenum">
              <a:rPr lang="en-US" smtClean="0"/>
              <a:t>9</a:t>
            </a:fld>
            <a:endParaRPr lang="en-US" dirty="0"/>
          </a:p>
        </p:txBody>
      </p:sp>
    </p:spTree>
    <p:extLst>
      <p:ext uri="{BB962C8B-B14F-4D97-AF65-F5344CB8AC3E}">
        <p14:creationId xmlns:p14="http://schemas.microsoft.com/office/powerpoint/2010/main" val="324220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2CC1A4-3628-4009-A3B0-E0FB77C012B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68DC431-1583-4702-B81A-832D335C0186}" type="datetimeFigureOut">
              <a:rPr lang="en-US" smtClean="0"/>
              <a:pPr/>
              <a:t>12/26/22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2CC1A4-3628-4009-A3B0-E0FB77C012B6}"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B68DC431-1583-4702-B81A-832D335C0186}" type="datetimeFigureOut">
              <a:rPr lang="en-US" smtClean="0"/>
              <a:pPr/>
              <a:t>12/26/22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3F2CC1A4-3628-4009-A3B0-E0FB77C012B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B68DC431-1583-4702-B81A-832D335C0186}" type="datetimeFigureOut">
              <a:rPr lang="en-US" smtClean="0"/>
              <a:pPr/>
              <a:t>12/26/22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F2CC1A4-3628-4009-A3B0-E0FB77C012B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Symphony of the Scriptures</a:t>
            </a:r>
          </a:p>
        </p:txBody>
      </p:sp>
      <p:sp>
        <p:nvSpPr>
          <p:cNvPr id="3" name="Subtitle 2"/>
          <p:cNvSpPr>
            <a:spLocks noGrp="1"/>
          </p:cNvSpPr>
          <p:nvPr>
            <p:ph type="subTitle" idx="1"/>
          </p:nvPr>
        </p:nvSpPr>
        <p:spPr/>
        <p:txBody>
          <a:bodyPr>
            <a:normAutofit/>
          </a:bodyPr>
          <a:lstStyle/>
          <a:p>
            <a:r>
              <a:rPr lang="en-US" sz="3200" dirty="0"/>
              <a:t>Revelation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E250-766D-4B42-929A-FEEBAA0316BF}"/>
              </a:ext>
            </a:extLst>
          </p:cNvPr>
          <p:cNvSpPr>
            <a:spLocks noGrp="1"/>
          </p:cNvSpPr>
          <p:nvPr>
            <p:ph type="title"/>
          </p:nvPr>
        </p:nvSpPr>
        <p:spPr/>
        <p:txBody>
          <a:bodyPr>
            <a:normAutofit/>
          </a:bodyPr>
          <a:lstStyle/>
          <a:p>
            <a:r>
              <a:rPr lang="en-US" sz="3200" dirty="0"/>
              <a:t>About the Book - Literary Style</a:t>
            </a:r>
          </a:p>
        </p:txBody>
      </p:sp>
      <p:sp>
        <p:nvSpPr>
          <p:cNvPr id="3" name="Content Placeholder 2">
            <a:extLst>
              <a:ext uri="{FF2B5EF4-FFF2-40B4-BE49-F238E27FC236}">
                <a16:creationId xmlns:a16="http://schemas.microsoft.com/office/drawing/2014/main" id="{00B3AA66-DE4A-D549-A928-BFA9EFBE3D4E}"/>
              </a:ext>
            </a:extLst>
          </p:cNvPr>
          <p:cNvSpPr>
            <a:spLocks noGrp="1"/>
          </p:cNvSpPr>
          <p:nvPr>
            <p:ph idx="1"/>
          </p:nvPr>
        </p:nvSpPr>
        <p:spPr>
          <a:xfrm>
            <a:off x="228600" y="1676400"/>
            <a:ext cx="8686800" cy="4724401"/>
          </a:xfrm>
        </p:spPr>
        <p:txBody>
          <a:bodyPr>
            <a:normAutofit/>
          </a:bodyPr>
          <a:lstStyle/>
          <a:p>
            <a:pPr marL="118872" indent="0">
              <a:buNone/>
            </a:pPr>
            <a:r>
              <a:rPr lang="en-US" sz="2200" dirty="0"/>
              <a:t>“Revelation’s apocalyptic style seems strange to us, but in John’s day, it was fairly common.  It was not meant to mystify its intended audience but rather reveal encouraging truth to them.  The Greek word for revelation, in fact, is </a:t>
            </a:r>
            <a:r>
              <a:rPr lang="en-US" sz="2200" i="1" dirty="0"/>
              <a:t>apokalupsis, </a:t>
            </a:r>
            <a:r>
              <a:rPr lang="en-US" sz="2200" dirty="0"/>
              <a:t>which means “an uncovering, laying bare.”  Since to us, so many centuries later, the language and symbols are especially cryptic, first, don’t overanalyze the details.  Secondly, be careful not to read too much of our world into the text.  John was not a time traveler, beamed into the future by God.  The locusts and hail  probably aren’t John’s attempt to describe fighter jets and nuclear fall out in first-century terms.  We should avoid the temptation of correlating every image to a modern equivalent.  Instead, look for connections in other parts of scripture.” </a:t>
            </a:r>
            <a:r>
              <a:rPr lang="en-US" sz="1600" dirty="0"/>
              <a:t>--- Swindoll (a futurist)</a:t>
            </a:r>
          </a:p>
        </p:txBody>
      </p:sp>
    </p:spTree>
    <p:extLst>
      <p:ext uri="{BB962C8B-B14F-4D97-AF65-F5344CB8AC3E}">
        <p14:creationId xmlns:p14="http://schemas.microsoft.com/office/powerpoint/2010/main" val="119519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BE67E-3FBA-0A40-8F0A-91D45BA26605}"/>
              </a:ext>
            </a:extLst>
          </p:cNvPr>
          <p:cNvSpPr>
            <a:spLocks noGrp="1"/>
          </p:cNvSpPr>
          <p:nvPr>
            <p:ph type="title"/>
          </p:nvPr>
        </p:nvSpPr>
        <p:spPr/>
        <p:txBody>
          <a:bodyPr>
            <a:normAutofit/>
          </a:bodyPr>
          <a:lstStyle/>
          <a:p>
            <a:r>
              <a:rPr lang="en-US" sz="3200" dirty="0"/>
              <a:t>WHY WRITE IN THIS FORM OF SYMBOLISM?</a:t>
            </a:r>
          </a:p>
        </p:txBody>
      </p:sp>
      <p:sp>
        <p:nvSpPr>
          <p:cNvPr id="3" name="Content Placeholder 2">
            <a:extLst>
              <a:ext uri="{FF2B5EF4-FFF2-40B4-BE49-F238E27FC236}">
                <a16:creationId xmlns:a16="http://schemas.microsoft.com/office/drawing/2014/main" id="{056CA2AC-A3B8-E94F-9EF5-E328884A096D}"/>
              </a:ext>
            </a:extLst>
          </p:cNvPr>
          <p:cNvSpPr>
            <a:spLocks noGrp="1"/>
          </p:cNvSpPr>
          <p:nvPr>
            <p:ph idx="1"/>
          </p:nvPr>
        </p:nvSpPr>
        <p:spPr>
          <a:xfrm>
            <a:off x="228600" y="1600199"/>
            <a:ext cx="8763000" cy="4800601"/>
          </a:xfrm>
        </p:spPr>
        <p:txBody>
          <a:bodyPr>
            <a:normAutofit fontScale="85000" lnSpcReduction="20000"/>
          </a:bodyPr>
          <a:lstStyle/>
          <a:p>
            <a:pPr marL="118872" indent="0">
              <a:buNone/>
            </a:pPr>
            <a:r>
              <a:rPr lang="en-US" sz="2200" dirty="0"/>
              <a:t>Donnie Rader says the following: “By using this method, it is easy to instruct and encourage God’s people without playing into the hands of the enemy (Rome).  There would be a danger to the writer  and the recipients if the message was clearly understood by the oppressor.  This message conceals and at the same time reveals.  Homer Hailey offers this, “While instructing and encouraging His saints, God was concealing His purpose from the gross and hardhearted unbelievers.  God’s choice of method in doing this was prudent and brillian</a:t>
            </a:r>
            <a:r>
              <a:rPr lang="en-US" sz="2400" dirty="0"/>
              <a:t>t” </a:t>
            </a:r>
            <a:r>
              <a:rPr lang="en-US" sz="1700" dirty="0"/>
              <a:t>(Homer Hailey, Revelation, page 18).</a:t>
            </a:r>
          </a:p>
          <a:p>
            <a:pPr marL="118872" indent="0">
              <a:buNone/>
            </a:pPr>
            <a:endParaRPr lang="en-US" sz="2200" dirty="0"/>
          </a:p>
          <a:p>
            <a:pPr marL="118872" indent="0">
              <a:buNone/>
            </a:pPr>
            <a:r>
              <a:rPr lang="en-US" sz="2200" dirty="0"/>
              <a:t>Rader continues, “To illustrate, I read a report of some brethren laboring in a far away country that forbade them to assemble, worship, and make converts.  Their mail and phone calls were perhaps being monitored.  So, in communicating to family and brethren back in the States they would say, “We ate more bread today” referring to the assembling for the Lord’s supper.  If someone was baptized, they would say that another “went swimming today.”  This message goes through without the enemy understanding.” </a:t>
            </a:r>
            <a:r>
              <a:rPr lang="en-US" sz="1700" dirty="0"/>
              <a:t>---</a:t>
            </a:r>
            <a:r>
              <a:rPr lang="en-US" sz="2200" dirty="0"/>
              <a:t> </a:t>
            </a:r>
            <a:r>
              <a:rPr lang="en-US" sz="1600" dirty="0"/>
              <a:t>Donnie Rader, Revelation, page 6.  </a:t>
            </a:r>
          </a:p>
          <a:p>
            <a:pPr marL="118872" indent="0">
              <a:buNone/>
            </a:pPr>
            <a:endParaRPr lang="en-US" sz="1600" dirty="0"/>
          </a:p>
          <a:p>
            <a:pPr marL="118872" indent="0">
              <a:buNone/>
            </a:pPr>
            <a:r>
              <a:rPr lang="en-US" sz="2200" dirty="0"/>
              <a:t>”The book is designed to encourage Christians to be faithful in the face of all opposition and persecution, regardless of how terrible the onslaught may be” (Rev. 17:14) </a:t>
            </a:r>
            <a:r>
              <a:rPr lang="en-US" sz="1900" dirty="0"/>
              <a:t>--- Homer Hailey, Ibid, page 52.  </a:t>
            </a:r>
          </a:p>
        </p:txBody>
      </p:sp>
    </p:spTree>
    <p:extLst>
      <p:ext uri="{BB962C8B-B14F-4D97-AF65-F5344CB8AC3E}">
        <p14:creationId xmlns:p14="http://schemas.microsoft.com/office/powerpoint/2010/main" val="2846276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22AE35E-A771-AE41-B23C-881B276EC3B8}"/>
              </a:ext>
            </a:extLst>
          </p:cNvPr>
          <p:cNvSpPr txBox="1"/>
          <p:nvPr/>
        </p:nvSpPr>
        <p:spPr>
          <a:xfrm>
            <a:off x="228600" y="4114800"/>
            <a:ext cx="4343400" cy="2446824"/>
          </a:xfrm>
          <a:prstGeom prst="rect">
            <a:avLst/>
          </a:prstGeom>
          <a:noFill/>
        </p:spPr>
        <p:txBody>
          <a:bodyPr wrap="square" rtlCol="0">
            <a:spAutoFit/>
          </a:bodyPr>
          <a:lstStyle/>
          <a:p>
            <a:r>
              <a:rPr lang="en-US" sz="1900" dirty="0"/>
              <a:t>“</a:t>
            </a:r>
            <a:r>
              <a:rPr lang="en-US" sz="1900" i="1" dirty="0"/>
              <a:t>I John, who also am your brother, and companion in tribulation, and in the kingdom and patience of Jesus Christ, was in the isle that is called </a:t>
            </a:r>
            <a:r>
              <a:rPr lang="en-US" sz="1900" b="1" i="1" dirty="0"/>
              <a:t>Patmos</a:t>
            </a:r>
            <a:r>
              <a:rPr lang="en-US" sz="1900" i="1" dirty="0"/>
              <a:t>, for the word of God, and for the testimony of Jesus Christ. 10 I was in the Spirit on the Lord's day, and heard behind me a great voice, as of a trumpet</a:t>
            </a:r>
            <a:r>
              <a:rPr lang="en-US" sz="1900" dirty="0"/>
              <a:t>”</a:t>
            </a:r>
            <a:r>
              <a:rPr lang="en-US" sz="2000" dirty="0"/>
              <a:t> (1:9-10)</a:t>
            </a:r>
          </a:p>
        </p:txBody>
      </p:sp>
      <p:sp>
        <p:nvSpPr>
          <p:cNvPr id="7" name="TextBox 6">
            <a:extLst>
              <a:ext uri="{FF2B5EF4-FFF2-40B4-BE49-F238E27FC236}">
                <a16:creationId xmlns:a16="http://schemas.microsoft.com/office/drawing/2014/main" id="{E44F436B-EE30-5948-A5A6-CB8914606FF7}"/>
              </a:ext>
            </a:extLst>
          </p:cNvPr>
          <p:cNvSpPr txBox="1"/>
          <p:nvPr/>
        </p:nvSpPr>
        <p:spPr>
          <a:xfrm>
            <a:off x="4800600" y="38407"/>
            <a:ext cx="4191000" cy="6832640"/>
          </a:xfrm>
          <a:prstGeom prst="rect">
            <a:avLst/>
          </a:prstGeom>
          <a:noFill/>
        </p:spPr>
        <p:txBody>
          <a:bodyPr wrap="square" rtlCol="0">
            <a:spAutoFit/>
          </a:bodyPr>
          <a:lstStyle/>
          <a:p>
            <a:r>
              <a:rPr lang="en-US" sz="1900" dirty="0"/>
              <a:t>John received visions on the island of Patmos, which lies 37 miles from the western coast of Asia Minor.  The island is tiny - a mere 10 miles long and 6 miles wide.  </a:t>
            </a:r>
          </a:p>
          <a:p>
            <a:endParaRPr lang="en-US" sz="2000" dirty="0"/>
          </a:p>
          <a:p>
            <a:r>
              <a:rPr lang="en-US" dirty="0"/>
              <a:t>“</a:t>
            </a:r>
            <a:r>
              <a:rPr lang="en-US" sz="1900" dirty="0"/>
              <a:t>Bear in mind that John is literally on the island of Patmos and will be throughout the book.  When the language seems to take him somewhere else it is only figuratively so.  When he speaks about going somewhere or of seeing something that we know is not actually out there on that isle, we must understand that he had a vision of such things and is only writing a description of what he sees.  The door opens in heaven” and signifies that John was to be admitted into the confidences of the Lord… John was “in the spirit” and the door opens and he sees the throne in heaven and it was not vacant.” --- Lenski, page 306. </a:t>
            </a:r>
          </a:p>
        </p:txBody>
      </p:sp>
      <p:pic>
        <p:nvPicPr>
          <p:cNvPr id="13" name="Picture 12" descr="Map&#10;&#10;Description automatically generated">
            <a:extLst>
              <a:ext uri="{FF2B5EF4-FFF2-40B4-BE49-F238E27FC236}">
                <a16:creationId xmlns:a16="http://schemas.microsoft.com/office/drawing/2014/main" id="{012D33FE-E51C-DA4D-B5C6-F29608D5E8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9796"/>
            <a:ext cx="4190999" cy="3772604"/>
          </a:xfrm>
          <a:prstGeom prst="rect">
            <a:avLst/>
          </a:prstGeom>
        </p:spPr>
      </p:pic>
    </p:spTree>
    <p:extLst>
      <p:ext uri="{BB962C8B-B14F-4D97-AF65-F5344CB8AC3E}">
        <p14:creationId xmlns:p14="http://schemas.microsoft.com/office/powerpoint/2010/main" val="47618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10;&#10;Description automatically generated">
            <a:extLst>
              <a:ext uri="{FF2B5EF4-FFF2-40B4-BE49-F238E27FC236}">
                <a16:creationId xmlns:a16="http://schemas.microsoft.com/office/drawing/2014/main" id="{5D4C27DD-FFE6-6D41-B429-E5487295E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a:extLst>
              <a:ext uri="{FF2B5EF4-FFF2-40B4-BE49-F238E27FC236}">
                <a16:creationId xmlns:a16="http://schemas.microsoft.com/office/drawing/2014/main" id="{E55CD0DB-8D4A-A440-B466-A24EA80B7237}"/>
              </a:ext>
            </a:extLst>
          </p:cNvPr>
          <p:cNvSpPr txBox="1"/>
          <p:nvPr/>
        </p:nvSpPr>
        <p:spPr>
          <a:xfrm>
            <a:off x="0" y="4703564"/>
            <a:ext cx="9144000" cy="2154436"/>
          </a:xfrm>
          <a:prstGeom prst="rect">
            <a:avLst/>
          </a:prstGeom>
          <a:solidFill>
            <a:schemeClr val="accent1"/>
          </a:solidFill>
        </p:spPr>
        <p:txBody>
          <a:bodyPr wrap="square" rtlCol="0">
            <a:spAutoFit/>
          </a:bodyPr>
          <a:lstStyle/>
          <a:p>
            <a:r>
              <a:rPr lang="en-US" sz="2200" b="1" dirty="0"/>
              <a:t>Outline for each church:  </a:t>
            </a:r>
          </a:p>
          <a:p>
            <a:pPr marL="514350" indent="-514350">
              <a:buFont typeface="+mj-lt"/>
              <a:buAutoNum type="romanUcPeriod"/>
            </a:pPr>
            <a:r>
              <a:rPr lang="en-US" sz="2200" b="1" dirty="0"/>
              <a:t>Identification of the Author</a:t>
            </a:r>
          </a:p>
          <a:p>
            <a:pPr marL="514350" indent="-514350">
              <a:buFont typeface="+mj-lt"/>
              <a:buAutoNum type="romanUcPeriod"/>
            </a:pPr>
            <a:r>
              <a:rPr lang="en-US" sz="2200" b="1" dirty="0"/>
              <a:t>Commendation</a:t>
            </a:r>
          </a:p>
          <a:p>
            <a:pPr marL="514350" indent="-514350">
              <a:buFont typeface="+mj-lt"/>
              <a:buAutoNum type="romanUcPeriod"/>
            </a:pPr>
            <a:r>
              <a:rPr lang="en-US" sz="2200" b="1" dirty="0"/>
              <a:t>Condemnation</a:t>
            </a:r>
          </a:p>
          <a:p>
            <a:pPr marL="514350" indent="-514350">
              <a:buFont typeface="+mj-lt"/>
              <a:buAutoNum type="romanUcPeriod"/>
            </a:pPr>
            <a:r>
              <a:rPr lang="en-US" sz="2200" b="1" dirty="0"/>
              <a:t>Plea to repent</a:t>
            </a:r>
          </a:p>
          <a:p>
            <a:pPr marL="514350" indent="-514350">
              <a:buFont typeface="+mj-lt"/>
              <a:buAutoNum type="romanUcPeriod"/>
            </a:pPr>
            <a:r>
              <a:rPr lang="en-US" sz="2200" b="1" dirty="0"/>
              <a:t>Promise if overcome</a:t>
            </a:r>
            <a:r>
              <a:rPr lang="en-US" sz="2400" b="1" dirty="0"/>
              <a:t> </a:t>
            </a:r>
          </a:p>
        </p:txBody>
      </p:sp>
    </p:spTree>
    <p:extLst>
      <p:ext uri="{BB962C8B-B14F-4D97-AF65-F5344CB8AC3E}">
        <p14:creationId xmlns:p14="http://schemas.microsoft.com/office/powerpoint/2010/main" val="158381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13E98-5C4C-4247-9332-A6E333F15710}"/>
              </a:ext>
            </a:extLst>
          </p:cNvPr>
          <p:cNvSpPr>
            <a:spLocks noGrp="1"/>
          </p:cNvSpPr>
          <p:nvPr>
            <p:ph type="title"/>
          </p:nvPr>
        </p:nvSpPr>
        <p:spPr/>
        <p:txBody>
          <a:bodyPr>
            <a:normAutofit/>
          </a:bodyPr>
          <a:lstStyle/>
          <a:p>
            <a:r>
              <a:rPr lang="en-US" sz="3200" dirty="0"/>
              <a:t>Letters to the seven churches of Asia</a:t>
            </a:r>
          </a:p>
        </p:txBody>
      </p:sp>
      <p:sp>
        <p:nvSpPr>
          <p:cNvPr id="3" name="Content Placeholder 2">
            <a:extLst>
              <a:ext uri="{FF2B5EF4-FFF2-40B4-BE49-F238E27FC236}">
                <a16:creationId xmlns:a16="http://schemas.microsoft.com/office/drawing/2014/main" id="{5B595DA9-3982-854A-883B-92095B64C8A5}"/>
              </a:ext>
            </a:extLst>
          </p:cNvPr>
          <p:cNvSpPr>
            <a:spLocks noGrp="1"/>
          </p:cNvSpPr>
          <p:nvPr>
            <p:ph idx="1"/>
          </p:nvPr>
        </p:nvSpPr>
        <p:spPr>
          <a:xfrm>
            <a:off x="14287" y="1437226"/>
            <a:ext cx="8991600" cy="4876801"/>
          </a:xfrm>
        </p:spPr>
        <p:txBody>
          <a:bodyPr>
            <a:normAutofit/>
          </a:bodyPr>
          <a:lstStyle/>
          <a:p>
            <a:pPr marL="118872" indent="0">
              <a:buNone/>
            </a:pPr>
            <a:r>
              <a:rPr lang="en-US" sz="1900" dirty="0"/>
              <a:t>“Revelation opened with the scene of Christ in the midst of seven lampstands holding seven stars in His right hand (1:12-17).  We were told in 1:20 the lampstands represent churches, and the stars are the angels of the seven churches.  From this scene we know that Christ is aware of what is going on the churches.  He comforts saints with a promise of reward to those who overcome, but also in some there is a warning to repent or else He will remove the lampstand! The underlying exhortation in all these letters is to remain faithful in order to share in Christ’s victory over Satan…More than seven literal churches were in Asia (e.g. Colosse, Hierapolis, Troas), so the use of the number “seven” appears to indicate that these letters describe the church as a whole.  Combined as if one letter, characteristics of local congregations are portrayed where ever they may be.  What is described in these letters illustrates different attitudes found in local churches, both then and now.”</a:t>
            </a:r>
            <a:r>
              <a:rPr lang="en-US" sz="2000" dirty="0"/>
              <a:t> </a:t>
            </a:r>
            <a:r>
              <a:rPr lang="en-US" sz="1600" dirty="0"/>
              <a:t>--- Harkrider, Left Behind, page 19</a:t>
            </a:r>
          </a:p>
          <a:p>
            <a:pPr marL="118872" indent="0">
              <a:buNone/>
            </a:pPr>
            <a:endParaRPr lang="en-US" sz="1600" dirty="0"/>
          </a:p>
          <a:p>
            <a:pPr marL="118872" indent="0">
              <a:buNone/>
            </a:pPr>
            <a:endParaRPr lang="en-US" sz="2400" dirty="0"/>
          </a:p>
        </p:txBody>
      </p:sp>
      <p:sp>
        <p:nvSpPr>
          <p:cNvPr id="4" name="TextBox 3">
            <a:extLst>
              <a:ext uri="{FF2B5EF4-FFF2-40B4-BE49-F238E27FC236}">
                <a16:creationId xmlns:a16="http://schemas.microsoft.com/office/drawing/2014/main" id="{E7875DB5-BCE5-7046-BBA4-1CB68A9218BC}"/>
              </a:ext>
            </a:extLst>
          </p:cNvPr>
          <p:cNvSpPr txBox="1"/>
          <p:nvPr/>
        </p:nvSpPr>
        <p:spPr>
          <a:xfrm>
            <a:off x="138113" y="5225224"/>
            <a:ext cx="8907367" cy="1554272"/>
          </a:xfrm>
          <a:prstGeom prst="rect">
            <a:avLst/>
          </a:prstGeom>
          <a:solidFill>
            <a:schemeClr val="accent1"/>
          </a:solidFill>
        </p:spPr>
        <p:txBody>
          <a:bodyPr wrap="square" rtlCol="0">
            <a:spAutoFit/>
          </a:bodyPr>
          <a:lstStyle/>
          <a:p>
            <a:r>
              <a:rPr lang="en-US" sz="1900" dirty="0"/>
              <a:t>“Most of us would like to be in a good church (no condemnation at all).  None of us would like to be in a church that was bad (no commendation).  In reality, most of us are in a congregation that is both good and bad.  The problems these churches faced are not much different than the problems we face (i.e, worldliness, false doctrine, indifference, materialism, and compromise)</a:t>
            </a:r>
            <a:r>
              <a:rPr lang="en-US" dirty="0"/>
              <a:t>.  </a:t>
            </a:r>
            <a:r>
              <a:rPr lang="en-US" sz="1600" dirty="0"/>
              <a:t>--- Rader, IBID, page 21.  </a:t>
            </a:r>
            <a:endParaRPr lang="en-US" dirty="0"/>
          </a:p>
        </p:txBody>
      </p:sp>
    </p:spTree>
    <p:extLst>
      <p:ext uri="{BB962C8B-B14F-4D97-AF65-F5344CB8AC3E}">
        <p14:creationId xmlns:p14="http://schemas.microsoft.com/office/powerpoint/2010/main" val="411799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5D1E65-EC40-324A-BF55-1EB4F55B00B9}"/>
              </a:ext>
            </a:extLst>
          </p:cNvPr>
          <p:cNvSpPr txBox="1"/>
          <p:nvPr/>
        </p:nvSpPr>
        <p:spPr>
          <a:xfrm>
            <a:off x="3628959" y="28575"/>
            <a:ext cx="2114681" cy="369332"/>
          </a:xfrm>
          <a:prstGeom prst="rect">
            <a:avLst/>
          </a:prstGeom>
          <a:noFill/>
        </p:spPr>
        <p:txBody>
          <a:bodyPr wrap="none" rtlCol="0">
            <a:spAutoFit/>
          </a:bodyPr>
          <a:lstStyle/>
          <a:p>
            <a:r>
              <a:rPr lang="en-US" b="1" dirty="0">
                <a:latin typeface="Aharoni" panose="02010803020104030203" pitchFamily="2" charset="-79"/>
                <a:cs typeface="Aharoni" panose="02010803020104030203" pitchFamily="2" charset="-79"/>
              </a:rPr>
              <a:t>SIMILAR PATTERN</a:t>
            </a:r>
          </a:p>
        </p:txBody>
      </p:sp>
      <p:graphicFrame>
        <p:nvGraphicFramePr>
          <p:cNvPr id="5" name="Table 5">
            <a:extLst>
              <a:ext uri="{FF2B5EF4-FFF2-40B4-BE49-F238E27FC236}">
                <a16:creationId xmlns:a16="http://schemas.microsoft.com/office/drawing/2014/main" id="{FA7C17C2-334A-7E41-9A41-C3AB005AFF07}"/>
              </a:ext>
            </a:extLst>
          </p:cNvPr>
          <p:cNvGraphicFramePr>
            <a:graphicFrameLocks noGrp="1"/>
          </p:cNvGraphicFramePr>
          <p:nvPr>
            <p:extLst>
              <p:ext uri="{D42A27DB-BD31-4B8C-83A1-F6EECF244321}">
                <p14:modId xmlns:p14="http://schemas.microsoft.com/office/powerpoint/2010/main" val="1388710754"/>
              </p:ext>
            </p:extLst>
          </p:nvPr>
        </p:nvGraphicFramePr>
        <p:xfrm>
          <a:off x="114299" y="533400"/>
          <a:ext cx="8915401" cy="4954781"/>
        </p:xfrm>
        <a:graphic>
          <a:graphicData uri="http://schemas.openxmlformats.org/drawingml/2006/table">
            <a:tbl>
              <a:tblPr firstRow="1" bandRow="1">
                <a:tableStyleId>{5940675A-B579-460E-94D1-54222C63F5DA}</a:tableStyleId>
              </a:tblPr>
              <a:tblGrid>
                <a:gridCol w="1540260">
                  <a:extLst>
                    <a:ext uri="{9D8B030D-6E8A-4147-A177-3AD203B41FA5}">
                      <a16:colId xmlns:a16="http://schemas.microsoft.com/office/drawing/2014/main" val="4106422502"/>
                    </a:ext>
                  </a:extLst>
                </a:gridCol>
                <a:gridCol w="921297">
                  <a:extLst>
                    <a:ext uri="{9D8B030D-6E8A-4147-A177-3AD203B41FA5}">
                      <a16:colId xmlns:a16="http://schemas.microsoft.com/office/drawing/2014/main" val="589613752"/>
                    </a:ext>
                  </a:extLst>
                </a:gridCol>
                <a:gridCol w="998072">
                  <a:extLst>
                    <a:ext uri="{9D8B030D-6E8A-4147-A177-3AD203B41FA5}">
                      <a16:colId xmlns:a16="http://schemas.microsoft.com/office/drawing/2014/main" val="3249023996"/>
                    </a:ext>
                  </a:extLst>
                </a:gridCol>
                <a:gridCol w="1228397">
                  <a:extLst>
                    <a:ext uri="{9D8B030D-6E8A-4147-A177-3AD203B41FA5}">
                      <a16:colId xmlns:a16="http://schemas.microsoft.com/office/drawing/2014/main" val="2180969917"/>
                    </a:ext>
                  </a:extLst>
                </a:gridCol>
                <a:gridCol w="998072">
                  <a:extLst>
                    <a:ext uri="{9D8B030D-6E8A-4147-A177-3AD203B41FA5}">
                      <a16:colId xmlns:a16="http://schemas.microsoft.com/office/drawing/2014/main" val="3299995733"/>
                    </a:ext>
                  </a:extLst>
                </a:gridCol>
                <a:gridCol w="844522">
                  <a:extLst>
                    <a:ext uri="{9D8B030D-6E8A-4147-A177-3AD203B41FA5}">
                      <a16:colId xmlns:a16="http://schemas.microsoft.com/office/drawing/2014/main" val="3402465859"/>
                    </a:ext>
                  </a:extLst>
                </a:gridCol>
                <a:gridCol w="1381946">
                  <a:extLst>
                    <a:ext uri="{9D8B030D-6E8A-4147-A177-3AD203B41FA5}">
                      <a16:colId xmlns:a16="http://schemas.microsoft.com/office/drawing/2014/main" val="197262830"/>
                    </a:ext>
                  </a:extLst>
                </a:gridCol>
                <a:gridCol w="1002835">
                  <a:extLst>
                    <a:ext uri="{9D8B030D-6E8A-4147-A177-3AD203B41FA5}">
                      <a16:colId xmlns:a16="http://schemas.microsoft.com/office/drawing/2014/main" val="3724197820"/>
                    </a:ext>
                  </a:extLst>
                </a:gridCol>
              </a:tblGrid>
              <a:tr h="795307">
                <a:tc>
                  <a:txBody>
                    <a:bodyPr/>
                    <a:lstStyle/>
                    <a:p>
                      <a:r>
                        <a:rPr lang="en-US" sz="1500" b="1" dirty="0">
                          <a:latin typeface="Aharoni" panose="02010803020104030203" pitchFamily="2" charset="-79"/>
                          <a:cs typeface="Aharoni" panose="02010803020104030203" pitchFamily="2" charset="-79"/>
                        </a:rPr>
                        <a:t>Pattern in </a:t>
                      </a:r>
                    </a:p>
                    <a:p>
                      <a:r>
                        <a:rPr lang="en-US" sz="1500" b="1" dirty="0">
                          <a:latin typeface="Aharoni" panose="02010803020104030203" pitchFamily="2" charset="-79"/>
                          <a:cs typeface="Aharoni" panose="02010803020104030203" pitchFamily="2" charset="-79"/>
                        </a:rPr>
                        <a:t>each letter</a:t>
                      </a:r>
                    </a:p>
                    <a:p>
                      <a:endParaRPr lang="en-US" sz="1500" b="1" dirty="0">
                        <a:latin typeface="Aharoni" panose="02010803020104030203" pitchFamily="2" charset="-79"/>
                        <a:cs typeface="Aharoni" panose="02010803020104030203" pitchFamily="2" charset="-79"/>
                      </a:endParaRPr>
                    </a:p>
                  </a:txBody>
                  <a:tcPr/>
                </a:tc>
                <a:tc>
                  <a:txBody>
                    <a:bodyPr/>
                    <a:lstStyle/>
                    <a:p>
                      <a:r>
                        <a:rPr lang="en-US" sz="1500" b="1" dirty="0">
                          <a:latin typeface="Aharoni" panose="02010803020104030203" pitchFamily="2" charset="-79"/>
                          <a:cs typeface="Aharoni" panose="02010803020104030203" pitchFamily="2" charset="-79"/>
                        </a:rPr>
                        <a:t>Ephesus</a:t>
                      </a:r>
                    </a:p>
                    <a:p>
                      <a:r>
                        <a:rPr lang="en-US" sz="1500" b="0" dirty="0">
                          <a:latin typeface="+mn-lt"/>
                          <a:cs typeface="Aharoni" panose="02010803020104030203" pitchFamily="2" charset="-79"/>
                        </a:rPr>
                        <a:t>2:1-7</a:t>
                      </a:r>
                    </a:p>
                  </a:txBody>
                  <a:tcPr/>
                </a:tc>
                <a:tc>
                  <a:txBody>
                    <a:bodyPr/>
                    <a:lstStyle/>
                    <a:p>
                      <a:r>
                        <a:rPr lang="en-US" sz="1500" b="1" dirty="0">
                          <a:latin typeface="Aharoni" panose="02010803020104030203" pitchFamily="2" charset="-79"/>
                          <a:cs typeface="Aharoni" panose="02010803020104030203" pitchFamily="2" charset="-79"/>
                        </a:rPr>
                        <a:t>Smyrna</a:t>
                      </a:r>
                    </a:p>
                    <a:p>
                      <a:r>
                        <a:rPr lang="en-US" sz="1500" b="0" dirty="0">
                          <a:latin typeface="+mn-lt"/>
                          <a:cs typeface="Aharoni" panose="02010803020104030203" pitchFamily="2" charset="-79"/>
                        </a:rPr>
                        <a:t>2:8-11</a:t>
                      </a:r>
                    </a:p>
                  </a:txBody>
                  <a:tcPr/>
                </a:tc>
                <a:tc>
                  <a:txBody>
                    <a:bodyPr/>
                    <a:lstStyle/>
                    <a:p>
                      <a:r>
                        <a:rPr lang="en-US" sz="1500" b="1" dirty="0">
                          <a:latin typeface="Aharoni" panose="02010803020104030203" pitchFamily="2" charset="-79"/>
                          <a:cs typeface="Aharoni" panose="02010803020104030203" pitchFamily="2" charset="-79"/>
                        </a:rPr>
                        <a:t>Pergamum</a:t>
                      </a:r>
                    </a:p>
                    <a:p>
                      <a:r>
                        <a:rPr lang="en-US" sz="1500" b="0" dirty="0">
                          <a:latin typeface="+mn-lt"/>
                          <a:cs typeface="Aharoni" panose="02010803020104030203" pitchFamily="2" charset="-79"/>
                        </a:rPr>
                        <a:t>2:12-17</a:t>
                      </a:r>
                    </a:p>
                  </a:txBody>
                  <a:tcPr/>
                </a:tc>
                <a:tc>
                  <a:txBody>
                    <a:bodyPr/>
                    <a:lstStyle/>
                    <a:p>
                      <a:r>
                        <a:rPr lang="en-US" sz="1500" b="1" dirty="0">
                          <a:latin typeface="Aharoni" panose="02010803020104030203" pitchFamily="2" charset="-79"/>
                          <a:cs typeface="Aharoni" panose="02010803020104030203" pitchFamily="2" charset="-79"/>
                        </a:rPr>
                        <a:t>Thyatira</a:t>
                      </a:r>
                    </a:p>
                    <a:p>
                      <a:r>
                        <a:rPr lang="en-US" sz="1500" b="0" dirty="0">
                          <a:latin typeface="+mn-lt"/>
                          <a:cs typeface="Aharoni" panose="02010803020104030203" pitchFamily="2" charset="-79"/>
                        </a:rPr>
                        <a:t>2:18-29</a:t>
                      </a:r>
                    </a:p>
                  </a:txBody>
                  <a:tcPr/>
                </a:tc>
                <a:tc>
                  <a:txBody>
                    <a:bodyPr/>
                    <a:lstStyle/>
                    <a:p>
                      <a:r>
                        <a:rPr lang="en-US" sz="1500" b="1" dirty="0">
                          <a:latin typeface="Aharoni" panose="02010803020104030203" pitchFamily="2" charset="-79"/>
                          <a:cs typeface="Aharoni" panose="02010803020104030203" pitchFamily="2" charset="-79"/>
                        </a:rPr>
                        <a:t>Sardis</a:t>
                      </a:r>
                    </a:p>
                    <a:p>
                      <a:r>
                        <a:rPr lang="en-US" sz="1500" b="1" dirty="0">
                          <a:latin typeface="Aharoni" panose="02010803020104030203" pitchFamily="2" charset="-79"/>
                          <a:cs typeface="Aharoni" panose="02010803020104030203" pitchFamily="2" charset="-79"/>
                        </a:rPr>
                        <a:t>3:1-6</a:t>
                      </a:r>
                    </a:p>
                  </a:txBody>
                  <a:tcPr/>
                </a:tc>
                <a:tc>
                  <a:txBody>
                    <a:bodyPr/>
                    <a:lstStyle/>
                    <a:p>
                      <a:r>
                        <a:rPr lang="en-US" sz="1500" b="1" dirty="0">
                          <a:latin typeface="Aharoni" panose="02010803020104030203" pitchFamily="2" charset="-79"/>
                          <a:cs typeface="Aharoni" panose="02010803020104030203" pitchFamily="2" charset="-79"/>
                        </a:rPr>
                        <a:t>Philadelphia</a:t>
                      </a:r>
                    </a:p>
                    <a:p>
                      <a:r>
                        <a:rPr lang="en-US" sz="1500" b="1" dirty="0">
                          <a:latin typeface="Aharoni" panose="02010803020104030203" pitchFamily="2" charset="-79"/>
                          <a:cs typeface="Aharoni" panose="02010803020104030203" pitchFamily="2" charset="-79"/>
                        </a:rPr>
                        <a:t>3:7-13</a:t>
                      </a:r>
                    </a:p>
                  </a:txBody>
                  <a:tcPr/>
                </a:tc>
                <a:tc>
                  <a:txBody>
                    <a:bodyPr/>
                    <a:lstStyle/>
                    <a:p>
                      <a:r>
                        <a:rPr lang="en-US" sz="1500" b="1" dirty="0">
                          <a:latin typeface="Aharoni" panose="02010803020104030203" pitchFamily="2" charset="-79"/>
                          <a:cs typeface="Aharoni" panose="02010803020104030203" pitchFamily="2" charset="-79"/>
                        </a:rPr>
                        <a:t>Laodicea</a:t>
                      </a:r>
                    </a:p>
                    <a:p>
                      <a:r>
                        <a:rPr lang="en-US" sz="1500" b="0" dirty="0">
                          <a:latin typeface="+mn-lt"/>
                          <a:cs typeface="Aharoni" panose="02010803020104030203" pitchFamily="2" charset="-79"/>
                        </a:rPr>
                        <a:t>3:14-22</a:t>
                      </a:r>
                    </a:p>
                    <a:p>
                      <a:endParaRPr lang="en-US" sz="1500" b="0" dirty="0">
                        <a:latin typeface="+mn-lt"/>
                        <a:cs typeface="Aharoni" panose="02010803020104030203" pitchFamily="2" charset="-79"/>
                      </a:endParaRPr>
                    </a:p>
                  </a:txBody>
                  <a:tcPr/>
                </a:tc>
                <a:extLst>
                  <a:ext uri="{0D108BD9-81ED-4DB2-BD59-A6C34878D82A}">
                    <a16:rowId xmlns:a16="http://schemas.microsoft.com/office/drawing/2014/main" val="2110494979"/>
                  </a:ext>
                </a:extLst>
              </a:tr>
              <a:tr h="373604">
                <a:tc>
                  <a:txBody>
                    <a:bodyPr/>
                    <a:lstStyle/>
                    <a:p>
                      <a:r>
                        <a:rPr lang="en-US" sz="1600" dirty="0"/>
                        <a:t>Salutation</a:t>
                      </a:r>
                    </a:p>
                  </a:txBody>
                  <a:tcPr/>
                </a:tc>
                <a:tc>
                  <a:txBody>
                    <a:bodyPr/>
                    <a:lstStyle/>
                    <a:p>
                      <a:r>
                        <a:rPr lang="en-US" sz="1600" dirty="0"/>
                        <a:t>2:1</a:t>
                      </a:r>
                    </a:p>
                  </a:txBody>
                  <a:tcPr/>
                </a:tc>
                <a:tc>
                  <a:txBody>
                    <a:bodyPr/>
                    <a:lstStyle/>
                    <a:p>
                      <a:r>
                        <a:rPr lang="en-US" sz="1600" dirty="0"/>
                        <a:t>2:8</a:t>
                      </a:r>
                    </a:p>
                  </a:txBody>
                  <a:tcPr/>
                </a:tc>
                <a:tc>
                  <a:txBody>
                    <a:bodyPr/>
                    <a:lstStyle/>
                    <a:p>
                      <a:r>
                        <a:rPr lang="en-US" sz="1600" dirty="0"/>
                        <a:t>2:12 </a:t>
                      </a:r>
                    </a:p>
                  </a:txBody>
                  <a:tcPr/>
                </a:tc>
                <a:tc>
                  <a:txBody>
                    <a:bodyPr/>
                    <a:lstStyle/>
                    <a:p>
                      <a:r>
                        <a:rPr lang="en-US" sz="1600" dirty="0"/>
                        <a:t>2:18</a:t>
                      </a:r>
                    </a:p>
                  </a:txBody>
                  <a:tcPr/>
                </a:tc>
                <a:tc>
                  <a:txBody>
                    <a:bodyPr/>
                    <a:lstStyle/>
                    <a:p>
                      <a:r>
                        <a:rPr lang="en-US" sz="1600" dirty="0"/>
                        <a:t>3:1</a:t>
                      </a:r>
                    </a:p>
                  </a:txBody>
                  <a:tcPr/>
                </a:tc>
                <a:tc>
                  <a:txBody>
                    <a:bodyPr/>
                    <a:lstStyle/>
                    <a:p>
                      <a:r>
                        <a:rPr lang="en-US" sz="1600" dirty="0"/>
                        <a:t>3:7</a:t>
                      </a:r>
                    </a:p>
                  </a:txBody>
                  <a:tcPr/>
                </a:tc>
                <a:tc>
                  <a:txBody>
                    <a:bodyPr/>
                    <a:lstStyle/>
                    <a:p>
                      <a:r>
                        <a:rPr lang="en-US" sz="1600" dirty="0"/>
                        <a:t>3:14</a:t>
                      </a:r>
                    </a:p>
                  </a:txBody>
                  <a:tcPr/>
                </a:tc>
                <a:extLst>
                  <a:ext uri="{0D108BD9-81ED-4DB2-BD59-A6C34878D82A}">
                    <a16:rowId xmlns:a16="http://schemas.microsoft.com/office/drawing/2014/main" val="2325353950"/>
                  </a:ext>
                </a:extLst>
              </a:tr>
              <a:tr h="592582">
                <a:tc>
                  <a:txBody>
                    <a:bodyPr/>
                    <a:lstStyle/>
                    <a:p>
                      <a:r>
                        <a:rPr lang="en-US" sz="1600" dirty="0"/>
                        <a:t>Christ’s  self-designation</a:t>
                      </a:r>
                    </a:p>
                  </a:txBody>
                  <a:tcPr/>
                </a:tc>
                <a:tc>
                  <a:txBody>
                    <a:bodyPr/>
                    <a:lstStyle/>
                    <a:p>
                      <a:r>
                        <a:rPr lang="en-US" sz="1600" dirty="0"/>
                        <a:t>2:1</a:t>
                      </a:r>
                    </a:p>
                  </a:txBody>
                  <a:tcPr/>
                </a:tc>
                <a:tc>
                  <a:txBody>
                    <a:bodyPr/>
                    <a:lstStyle/>
                    <a:p>
                      <a:r>
                        <a:rPr lang="en-US" sz="1600" dirty="0"/>
                        <a:t>2:8</a:t>
                      </a:r>
                    </a:p>
                  </a:txBody>
                  <a:tcPr/>
                </a:tc>
                <a:tc>
                  <a:txBody>
                    <a:bodyPr/>
                    <a:lstStyle/>
                    <a:p>
                      <a:r>
                        <a:rPr lang="en-US" sz="1600" dirty="0"/>
                        <a:t>2:12 (1:16)</a:t>
                      </a:r>
                    </a:p>
                    <a:p>
                      <a:endParaRPr lang="en-US" sz="1600" dirty="0"/>
                    </a:p>
                  </a:txBody>
                  <a:tcPr/>
                </a:tc>
                <a:tc>
                  <a:txBody>
                    <a:bodyPr/>
                    <a:lstStyle/>
                    <a:p>
                      <a:r>
                        <a:rPr lang="en-US" sz="1600" dirty="0"/>
                        <a:t>2:18</a:t>
                      </a:r>
                    </a:p>
                  </a:txBody>
                  <a:tcPr/>
                </a:tc>
                <a:tc>
                  <a:txBody>
                    <a:bodyPr/>
                    <a:lstStyle/>
                    <a:p>
                      <a:r>
                        <a:rPr lang="en-US" sz="1600" dirty="0"/>
                        <a:t>3:1, 3</a:t>
                      </a:r>
                    </a:p>
                  </a:txBody>
                  <a:tcPr/>
                </a:tc>
                <a:tc>
                  <a:txBody>
                    <a:bodyPr/>
                    <a:lstStyle/>
                    <a:p>
                      <a:r>
                        <a:rPr lang="en-US" sz="1600" dirty="0"/>
                        <a:t>3:7</a:t>
                      </a:r>
                    </a:p>
                  </a:txBody>
                  <a:tcPr/>
                </a:tc>
                <a:tc>
                  <a:txBody>
                    <a:bodyPr/>
                    <a:lstStyle/>
                    <a:p>
                      <a:r>
                        <a:rPr lang="en-US" sz="1600" dirty="0"/>
                        <a:t>3:14</a:t>
                      </a:r>
                    </a:p>
                    <a:p>
                      <a:r>
                        <a:rPr lang="en-US" sz="1600" dirty="0"/>
                        <a:t>(John 1:1)</a:t>
                      </a:r>
                    </a:p>
                  </a:txBody>
                  <a:tcPr/>
                </a:tc>
                <a:extLst>
                  <a:ext uri="{0D108BD9-81ED-4DB2-BD59-A6C34878D82A}">
                    <a16:rowId xmlns:a16="http://schemas.microsoft.com/office/drawing/2014/main" val="414356726"/>
                  </a:ext>
                </a:extLst>
              </a:tr>
              <a:tr h="592582">
                <a:tc>
                  <a:txBody>
                    <a:bodyPr/>
                    <a:lstStyle/>
                    <a:p>
                      <a:r>
                        <a:rPr lang="en-US" sz="1600" dirty="0"/>
                        <a:t>Commendation</a:t>
                      </a:r>
                    </a:p>
                    <a:p>
                      <a:r>
                        <a:rPr lang="en-US" sz="1600" dirty="0"/>
                        <a:t>Of good</a:t>
                      </a:r>
                    </a:p>
                  </a:txBody>
                  <a:tcPr/>
                </a:tc>
                <a:tc>
                  <a:txBody>
                    <a:bodyPr/>
                    <a:lstStyle/>
                    <a:p>
                      <a:r>
                        <a:rPr lang="en-US" sz="1600" dirty="0"/>
                        <a:t>1:2; 3:6</a:t>
                      </a:r>
                    </a:p>
                  </a:txBody>
                  <a:tcPr/>
                </a:tc>
                <a:tc>
                  <a:txBody>
                    <a:bodyPr/>
                    <a:lstStyle/>
                    <a:p>
                      <a:r>
                        <a:rPr lang="en-US" sz="1600" dirty="0"/>
                        <a:t>2:9</a:t>
                      </a:r>
                    </a:p>
                  </a:txBody>
                  <a:tcPr/>
                </a:tc>
                <a:tc>
                  <a:txBody>
                    <a:bodyPr/>
                    <a:lstStyle/>
                    <a:p>
                      <a:r>
                        <a:rPr lang="en-US" sz="1600" dirty="0"/>
                        <a:t>2:13</a:t>
                      </a:r>
                    </a:p>
                  </a:txBody>
                  <a:tcPr/>
                </a:tc>
                <a:tc>
                  <a:txBody>
                    <a:bodyPr/>
                    <a:lstStyle/>
                    <a:p>
                      <a:r>
                        <a:rPr lang="en-US" sz="1600" dirty="0"/>
                        <a:t>2:19</a:t>
                      </a:r>
                    </a:p>
                  </a:txBody>
                  <a:tcPr/>
                </a:tc>
                <a:tc>
                  <a:txBody>
                    <a:bodyPr/>
                    <a:lstStyle/>
                    <a:p>
                      <a:r>
                        <a:rPr lang="en-US" sz="1600" dirty="0"/>
                        <a:t>3:4</a:t>
                      </a:r>
                    </a:p>
                  </a:txBody>
                  <a:tcPr/>
                </a:tc>
                <a:tc>
                  <a:txBody>
                    <a:bodyPr/>
                    <a:lstStyle/>
                    <a:p>
                      <a:r>
                        <a:rPr lang="en-US" sz="1600" dirty="0"/>
                        <a:t>3:8-10</a:t>
                      </a:r>
                    </a:p>
                  </a:txBody>
                  <a:tcPr/>
                </a:tc>
                <a:tc>
                  <a:txBody>
                    <a:bodyPr/>
                    <a:lstStyle/>
                    <a:p>
                      <a:r>
                        <a:rPr lang="en-US" sz="1600" dirty="0"/>
                        <a:t>None</a:t>
                      </a:r>
                    </a:p>
                  </a:txBody>
                  <a:tcPr/>
                </a:tc>
                <a:extLst>
                  <a:ext uri="{0D108BD9-81ED-4DB2-BD59-A6C34878D82A}">
                    <a16:rowId xmlns:a16="http://schemas.microsoft.com/office/drawing/2014/main" val="3692537447"/>
                  </a:ext>
                </a:extLst>
              </a:tr>
              <a:tr h="592582">
                <a:tc>
                  <a:txBody>
                    <a:bodyPr/>
                    <a:lstStyle/>
                    <a:p>
                      <a:r>
                        <a:rPr lang="en-US" sz="1600" dirty="0"/>
                        <a:t>Condemnation of evil</a:t>
                      </a:r>
                    </a:p>
                  </a:txBody>
                  <a:tcPr/>
                </a:tc>
                <a:tc>
                  <a:txBody>
                    <a:bodyPr/>
                    <a:lstStyle/>
                    <a:p>
                      <a:r>
                        <a:rPr lang="en-US" sz="1600" dirty="0"/>
                        <a:t>2:4</a:t>
                      </a:r>
                    </a:p>
                  </a:txBody>
                  <a:tcPr/>
                </a:tc>
                <a:tc>
                  <a:txBody>
                    <a:bodyPr/>
                    <a:lstStyle/>
                    <a:p>
                      <a:r>
                        <a:rPr lang="en-US" sz="1600" dirty="0"/>
                        <a:t>None</a:t>
                      </a:r>
                    </a:p>
                  </a:txBody>
                  <a:tcPr/>
                </a:tc>
                <a:tc>
                  <a:txBody>
                    <a:bodyPr/>
                    <a:lstStyle/>
                    <a:p>
                      <a:r>
                        <a:rPr lang="en-US" sz="1600" dirty="0"/>
                        <a:t>2:14-15</a:t>
                      </a:r>
                    </a:p>
                  </a:txBody>
                  <a:tcPr/>
                </a:tc>
                <a:tc>
                  <a:txBody>
                    <a:bodyPr/>
                    <a:lstStyle/>
                    <a:p>
                      <a:r>
                        <a:rPr lang="en-US" sz="1600" dirty="0"/>
                        <a:t>2:20-21</a:t>
                      </a:r>
                    </a:p>
                  </a:txBody>
                  <a:tcPr/>
                </a:tc>
                <a:tc>
                  <a:txBody>
                    <a:bodyPr/>
                    <a:lstStyle/>
                    <a:p>
                      <a:r>
                        <a:rPr lang="en-US" sz="1600" dirty="0"/>
                        <a:t>3:1-2</a:t>
                      </a:r>
                    </a:p>
                  </a:txBody>
                  <a:tcPr/>
                </a:tc>
                <a:tc>
                  <a:txBody>
                    <a:bodyPr/>
                    <a:lstStyle/>
                    <a:p>
                      <a:r>
                        <a:rPr lang="en-US" sz="1600" dirty="0"/>
                        <a:t>None</a:t>
                      </a:r>
                    </a:p>
                  </a:txBody>
                  <a:tcPr/>
                </a:tc>
                <a:tc>
                  <a:txBody>
                    <a:bodyPr/>
                    <a:lstStyle/>
                    <a:p>
                      <a:r>
                        <a:rPr lang="en-US" sz="1600" dirty="0"/>
                        <a:t>3:15-17</a:t>
                      </a:r>
                    </a:p>
                  </a:txBody>
                  <a:tcPr/>
                </a:tc>
                <a:extLst>
                  <a:ext uri="{0D108BD9-81ED-4DB2-BD59-A6C34878D82A}">
                    <a16:rowId xmlns:a16="http://schemas.microsoft.com/office/drawing/2014/main" val="3669120320"/>
                  </a:ext>
                </a:extLst>
              </a:tr>
              <a:tr h="592582">
                <a:tc>
                  <a:txBody>
                    <a:bodyPr/>
                    <a:lstStyle/>
                    <a:p>
                      <a:r>
                        <a:rPr lang="en-US" sz="1600" dirty="0"/>
                        <a:t>Counsel: warn-</a:t>
                      </a:r>
                    </a:p>
                    <a:p>
                      <a:r>
                        <a:rPr lang="en-US" sz="1600" dirty="0"/>
                        <a:t>Ing/exhortation</a:t>
                      </a:r>
                    </a:p>
                  </a:txBody>
                  <a:tcPr/>
                </a:tc>
                <a:tc>
                  <a:txBody>
                    <a:bodyPr/>
                    <a:lstStyle/>
                    <a:p>
                      <a:r>
                        <a:rPr lang="en-US" sz="1600" dirty="0"/>
                        <a:t>2:5</a:t>
                      </a:r>
                    </a:p>
                  </a:txBody>
                  <a:tcPr/>
                </a:tc>
                <a:tc>
                  <a:txBody>
                    <a:bodyPr/>
                    <a:lstStyle/>
                    <a:p>
                      <a:r>
                        <a:rPr lang="en-US" sz="1600" dirty="0"/>
                        <a:t>2:10</a:t>
                      </a:r>
                    </a:p>
                  </a:txBody>
                  <a:tcPr/>
                </a:tc>
                <a:tc>
                  <a:txBody>
                    <a:bodyPr/>
                    <a:lstStyle/>
                    <a:p>
                      <a:r>
                        <a:rPr lang="en-US" sz="1600" dirty="0"/>
                        <a:t>2:16</a:t>
                      </a:r>
                    </a:p>
                  </a:txBody>
                  <a:tcPr/>
                </a:tc>
                <a:tc>
                  <a:txBody>
                    <a:bodyPr/>
                    <a:lstStyle/>
                    <a:p>
                      <a:r>
                        <a:rPr lang="en-US" sz="1600" dirty="0"/>
                        <a:t>2:21-24</a:t>
                      </a:r>
                    </a:p>
                  </a:txBody>
                  <a:tcPr/>
                </a:tc>
                <a:tc>
                  <a:txBody>
                    <a:bodyPr/>
                    <a:lstStyle/>
                    <a:p>
                      <a:r>
                        <a:rPr lang="en-US" sz="1600" dirty="0"/>
                        <a:t>3:3</a:t>
                      </a:r>
                    </a:p>
                  </a:txBody>
                  <a:tcPr/>
                </a:tc>
                <a:tc>
                  <a:txBody>
                    <a:bodyPr/>
                    <a:lstStyle/>
                    <a:p>
                      <a:r>
                        <a:rPr lang="en-US" sz="1600" dirty="0"/>
                        <a:t>3:9</a:t>
                      </a:r>
                    </a:p>
                  </a:txBody>
                  <a:tcPr/>
                </a:tc>
                <a:tc>
                  <a:txBody>
                    <a:bodyPr/>
                    <a:lstStyle/>
                    <a:p>
                      <a:r>
                        <a:rPr lang="en-US" sz="1600" dirty="0"/>
                        <a:t>3:19-20</a:t>
                      </a:r>
                    </a:p>
                  </a:txBody>
                  <a:tcPr/>
                </a:tc>
                <a:extLst>
                  <a:ext uri="{0D108BD9-81ED-4DB2-BD59-A6C34878D82A}">
                    <a16:rowId xmlns:a16="http://schemas.microsoft.com/office/drawing/2014/main" val="3485497990"/>
                  </a:ext>
                </a:extLst>
              </a:tr>
              <a:tr h="592582">
                <a:tc>
                  <a:txBody>
                    <a:bodyPr/>
                    <a:lstStyle/>
                    <a:p>
                      <a:r>
                        <a:rPr lang="en-US" sz="1600" dirty="0"/>
                        <a:t>Reward to those who overcome </a:t>
                      </a:r>
                    </a:p>
                  </a:txBody>
                  <a:tcPr/>
                </a:tc>
                <a:tc>
                  <a:txBody>
                    <a:bodyPr/>
                    <a:lstStyle/>
                    <a:p>
                      <a:r>
                        <a:rPr lang="en-US" sz="1600" dirty="0"/>
                        <a:t>2:7</a:t>
                      </a:r>
                    </a:p>
                  </a:txBody>
                  <a:tcPr/>
                </a:tc>
                <a:tc>
                  <a:txBody>
                    <a:bodyPr/>
                    <a:lstStyle/>
                    <a:p>
                      <a:r>
                        <a:rPr lang="en-US" sz="1600" dirty="0"/>
                        <a:t>2:10-11</a:t>
                      </a:r>
                    </a:p>
                  </a:txBody>
                  <a:tcPr/>
                </a:tc>
                <a:tc>
                  <a:txBody>
                    <a:bodyPr/>
                    <a:lstStyle/>
                    <a:p>
                      <a:r>
                        <a:rPr lang="en-US" sz="1600" dirty="0"/>
                        <a:t>2:17</a:t>
                      </a:r>
                    </a:p>
                  </a:txBody>
                  <a:tcPr/>
                </a:tc>
                <a:tc>
                  <a:txBody>
                    <a:bodyPr/>
                    <a:lstStyle/>
                    <a:p>
                      <a:r>
                        <a:rPr lang="en-US" sz="1600" dirty="0"/>
                        <a:t>2:25-28</a:t>
                      </a:r>
                    </a:p>
                  </a:txBody>
                  <a:tcPr/>
                </a:tc>
                <a:tc>
                  <a:txBody>
                    <a:bodyPr/>
                    <a:lstStyle/>
                    <a:p>
                      <a:r>
                        <a:rPr lang="en-US" sz="1600" dirty="0"/>
                        <a:t>3:5</a:t>
                      </a:r>
                    </a:p>
                  </a:txBody>
                  <a:tcPr/>
                </a:tc>
                <a:tc>
                  <a:txBody>
                    <a:bodyPr/>
                    <a:lstStyle/>
                    <a:p>
                      <a:r>
                        <a:rPr lang="en-US" sz="1600" dirty="0"/>
                        <a:t>3:12</a:t>
                      </a:r>
                    </a:p>
                  </a:txBody>
                  <a:tcPr/>
                </a:tc>
                <a:tc>
                  <a:txBody>
                    <a:bodyPr/>
                    <a:lstStyle/>
                    <a:p>
                      <a:r>
                        <a:rPr lang="en-US" sz="1600" dirty="0"/>
                        <a:t>3:21</a:t>
                      </a:r>
                    </a:p>
                  </a:txBody>
                  <a:tcPr/>
                </a:tc>
                <a:extLst>
                  <a:ext uri="{0D108BD9-81ED-4DB2-BD59-A6C34878D82A}">
                    <a16:rowId xmlns:a16="http://schemas.microsoft.com/office/drawing/2014/main" val="1837819503"/>
                  </a:ext>
                </a:extLst>
              </a:tr>
              <a:tr h="592582">
                <a:tc>
                  <a:txBody>
                    <a:bodyPr/>
                    <a:lstStyle/>
                    <a:p>
                      <a:r>
                        <a:rPr lang="en-US" sz="1600" dirty="0"/>
                        <a:t>Invitation to hear</a:t>
                      </a:r>
                    </a:p>
                  </a:txBody>
                  <a:tcPr/>
                </a:tc>
                <a:tc>
                  <a:txBody>
                    <a:bodyPr/>
                    <a:lstStyle/>
                    <a:p>
                      <a:r>
                        <a:rPr lang="en-US" sz="1600" dirty="0"/>
                        <a:t>2:7</a:t>
                      </a:r>
                    </a:p>
                  </a:txBody>
                  <a:tcPr/>
                </a:tc>
                <a:tc>
                  <a:txBody>
                    <a:bodyPr/>
                    <a:lstStyle/>
                    <a:p>
                      <a:r>
                        <a:rPr lang="en-US" sz="1600" dirty="0"/>
                        <a:t>2:11</a:t>
                      </a:r>
                    </a:p>
                  </a:txBody>
                  <a:tcPr/>
                </a:tc>
                <a:tc>
                  <a:txBody>
                    <a:bodyPr/>
                    <a:lstStyle/>
                    <a:p>
                      <a:r>
                        <a:rPr lang="en-US" sz="1600" dirty="0"/>
                        <a:t>2:17</a:t>
                      </a:r>
                    </a:p>
                  </a:txBody>
                  <a:tcPr/>
                </a:tc>
                <a:tc>
                  <a:txBody>
                    <a:bodyPr/>
                    <a:lstStyle/>
                    <a:p>
                      <a:r>
                        <a:rPr lang="en-US" sz="1600" dirty="0"/>
                        <a:t>2:29</a:t>
                      </a:r>
                    </a:p>
                  </a:txBody>
                  <a:tcPr/>
                </a:tc>
                <a:tc>
                  <a:txBody>
                    <a:bodyPr/>
                    <a:lstStyle/>
                    <a:p>
                      <a:r>
                        <a:rPr lang="en-US" sz="1600" dirty="0"/>
                        <a:t>3:6</a:t>
                      </a:r>
                    </a:p>
                  </a:txBody>
                  <a:tcPr/>
                </a:tc>
                <a:tc>
                  <a:txBody>
                    <a:bodyPr/>
                    <a:lstStyle/>
                    <a:p>
                      <a:r>
                        <a:rPr lang="en-US" sz="1600" dirty="0"/>
                        <a:t>3:13</a:t>
                      </a:r>
                    </a:p>
                  </a:txBody>
                  <a:tcPr/>
                </a:tc>
                <a:tc>
                  <a:txBody>
                    <a:bodyPr/>
                    <a:lstStyle/>
                    <a:p>
                      <a:r>
                        <a:rPr lang="en-US" sz="1600" dirty="0"/>
                        <a:t>3:22</a:t>
                      </a:r>
                    </a:p>
                  </a:txBody>
                  <a:tcPr/>
                </a:tc>
                <a:extLst>
                  <a:ext uri="{0D108BD9-81ED-4DB2-BD59-A6C34878D82A}">
                    <a16:rowId xmlns:a16="http://schemas.microsoft.com/office/drawing/2014/main" val="329920794"/>
                  </a:ext>
                </a:extLst>
              </a:tr>
            </a:tbl>
          </a:graphicData>
        </a:graphic>
      </p:graphicFrame>
      <p:sp>
        <p:nvSpPr>
          <p:cNvPr id="6" name="TextBox 5">
            <a:extLst>
              <a:ext uri="{FF2B5EF4-FFF2-40B4-BE49-F238E27FC236}">
                <a16:creationId xmlns:a16="http://schemas.microsoft.com/office/drawing/2014/main" id="{455547EE-B8F6-A74F-8105-3871F280505D}"/>
              </a:ext>
            </a:extLst>
          </p:cNvPr>
          <p:cNvSpPr txBox="1"/>
          <p:nvPr/>
        </p:nvSpPr>
        <p:spPr>
          <a:xfrm>
            <a:off x="153548" y="5451807"/>
            <a:ext cx="8961877" cy="646331"/>
          </a:xfrm>
          <a:prstGeom prst="rect">
            <a:avLst/>
          </a:prstGeom>
          <a:noFill/>
        </p:spPr>
        <p:txBody>
          <a:bodyPr wrap="none" rtlCol="0">
            <a:spAutoFit/>
          </a:bodyPr>
          <a:lstStyle/>
          <a:p>
            <a:pPr marL="285750" indent="-285750">
              <a:buFont typeface="Arial" panose="020B0604020202020204" pitchFamily="34" charset="0"/>
              <a:buChar char="•"/>
            </a:pPr>
            <a:r>
              <a:rPr lang="en-US" dirty="0"/>
              <a:t>There are two churches for which there are no condemnations - Smyrna and Philadelphia.</a:t>
            </a:r>
          </a:p>
          <a:p>
            <a:pPr marL="285750" indent="-285750">
              <a:buFont typeface="Arial" panose="020B0604020202020204" pitchFamily="34" charset="0"/>
              <a:buChar char="•"/>
            </a:pPr>
            <a:r>
              <a:rPr lang="en-US" dirty="0"/>
              <a:t>Four churches had some commendations - only Thyatira did not</a:t>
            </a:r>
          </a:p>
        </p:txBody>
      </p:sp>
      <p:sp>
        <p:nvSpPr>
          <p:cNvPr id="2" name="TextBox 1">
            <a:extLst>
              <a:ext uri="{FF2B5EF4-FFF2-40B4-BE49-F238E27FC236}">
                <a16:creationId xmlns:a16="http://schemas.microsoft.com/office/drawing/2014/main" id="{2AB7AE06-2CEC-BF45-BABD-48956173BA8A}"/>
              </a:ext>
            </a:extLst>
          </p:cNvPr>
          <p:cNvSpPr txBox="1"/>
          <p:nvPr/>
        </p:nvSpPr>
        <p:spPr>
          <a:xfrm>
            <a:off x="114298" y="6098138"/>
            <a:ext cx="8915401" cy="707886"/>
          </a:xfrm>
          <a:prstGeom prst="rect">
            <a:avLst/>
          </a:prstGeom>
          <a:solidFill>
            <a:schemeClr val="accent1"/>
          </a:solidFill>
        </p:spPr>
        <p:txBody>
          <a:bodyPr wrap="square" rtlCol="0">
            <a:spAutoFit/>
          </a:bodyPr>
          <a:lstStyle/>
          <a:p>
            <a:r>
              <a:rPr lang="en-US" sz="2000" dirty="0"/>
              <a:t>”The point of the vision is that Christ holds the future and the destiny of the churches in His hand” (1:18-19)  --- Rader, IBID, page 19.</a:t>
            </a:r>
          </a:p>
        </p:txBody>
      </p:sp>
    </p:spTree>
    <p:extLst>
      <p:ext uri="{BB962C8B-B14F-4D97-AF65-F5344CB8AC3E}">
        <p14:creationId xmlns:p14="http://schemas.microsoft.com/office/powerpoint/2010/main" val="84509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5D1E65-EC40-324A-BF55-1EB4F55B00B9}"/>
              </a:ext>
            </a:extLst>
          </p:cNvPr>
          <p:cNvSpPr txBox="1"/>
          <p:nvPr/>
        </p:nvSpPr>
        <p:spPr>
          <a:xfrm>
            <a:off x="3628959" y="28575"/>
            <a:ext cx="2114681" cy="369332"/>
          </a:xfrm>
          <a:prstGeom prst="rect">
            <a:avLst/>
          </a:prstGeom>
          <a:noFill/>
        </p:spPr>
        <p:txBody>
          <a:bodyPr wrap="none" rtlCol="0">
            <a:spAutoFit/>
          </a:bodyPr>
          <a:lstStyle/>
          <a:p>
            <a:r>
              <a:rPr lang="en-US" b="1" dirty="0">
                <a:latin typeface="Aharoni" panose="02010803020104030203" pitchFamily="2" charset="-79"/>
                <a:cs typeface="Aharoni" panose="02010803020104030203" pitchFamily="2" charset="-79"/>
              </a:rPr>
              <a:t>SIMILAR PATTERN</a:t>
            </a:r>
          </a:p>
        </p:txBody>
      </p:sp>
      <p:graphicFrame>
        <p:nvGraphicFramePr>
          <p:cNvPr id="5" name="Table 5">
            <a:extLst>
              <a:ext uri="{FF2B5EF4-FFF2-40B4-BE49-F238E27FC236}">
                <a16:creationId xmlns:a16="http://schemas.microsoft.com/office/drawing/2014/main" id="{FA7C17C2-334A-7E41-9A41-C3AB005AFF07}"/>
              </a:ext>
            </a:extLst>
          </p:cNvPr>
          <p:cNvGraphicFramePr>
            <a:graphicFrameLocks noGrp="1"/>
          </p:cNvGraphicFramePr>
          <p:nvPr/>
        </p:nvGraphicFramePr>
        <p:xfrm>
          <a:off x="114299" y="533400"/>
          <a:ext cx="8915401" cy="4954781"/>
        </p:xfrm>
        <a:graphic>
          <a:graphicData uri="http://schemas.openxmlformats.org/drawingml/2006/table">
            <a:tbl>
              <a:tblPr firstRow="1" bandRow="1">
                <a:tableStyleId>{5940675A-B579-460E-94D1-54222C63F5DA}</a:tableStyleId>
              </a:tblPr>
              <a:tblGrid>
                <a:gridCol w="1540260">
                  <a:extLst>
                    <a:ext uri="{9D8B030D-6E8A-4147-A177-3AD203B41FA5}">
                      <a16:colId xmlns:a16="http://schemas.microsoft.com/office/drawing/2014/main" val="4106422502"/>
                    </a:ext>
                  </a:extLst>
                </a:gridCol>
                <a:gridCol w="921297">
                  <a:extLst>
                    <a:ext uri="{9D8B030D-6E8A-4147-A177-3AD203B41FA5}">
                      <a16:colId xmlns:a16="http://schemas.microsoft.com/office/drawing/2014/main" val="589613752"/>
                    </a:ext>
                  </a:extLst>
                </a:gridCol>
                <a:gridCol w="998072">
                  <a:extLst>
                    <a:ext uri="{9D8B030D-6E8A-4147-A177-3AD203B41FA5}">
                      <a16:colId xmlns:a16="http://schemas.microsoft.com/office/drawing/2014/main" val="3249023996"/>
                    </a:ext>
                  </a:extLst>
                </a:gridCol>
                <a:gridCol w="1228397">
                  <a:extLst>
                    <a:ext uri="{9D8B030D-6E8A-4147-A177-3AD203B41FA5}">
                      <a16:colId xmlns:a16="http://schemas.microsoft.com/office/drawing/2014/main" val="2180969917"/>
                    </a:ext>
                  </a:extLst>
                </a:gridCol>
                <a:gridCol w="998072">
                  <a:extLst>
                    <a:ext uri="{9D8B030D-6E8A-4147-A177-3AD203B41FA5}">
                      <a16:colId xmlns:a16="http://schemas.microsoft.com/office/drawing/2014/main" val="3299995733"/>
                    </a:ext>
                  </a:extLst>
                </a:gridCol>
                <a:gridCol w="844522">
                  <a:extLst>
                    <a:ext uri="{9D8B030D-6E8A-4147-A177-3AD203B41FA5}">
                      <a16:colId xmlns:a16="http://schemas.microsoft.com/office/drawing/2014/main" val="3402465859"/>
                    </a:ext>
                  </a:extLst>
                </a:gridCol>
                <a:gridCol w="1381946">
                  <a:extLst>
                    <a:ext uri="{9D8B030D-6E8A-4147-A177-3AD203B41FA5}">
                      <a16:colId xmlns:a16="http://schemas.microsoft.com/office/drawing/2014/main" val="197262830"/>
                    </a:ext>
                  </a:extLst>
                </a:gridCol>
                <a:gridCol w="1002835">
                  <a:extLst>
                    <a:ext uri="{9D8B030D-6E8A-4147-A177-3AD203B41FA5}">
                      <a16:colId xmlns:a16="http://schemas.microsoft.com/office/drawing/2014/main" val="3724197820"/>
                    </a:ext>
                  </a:extLst>
                </a:gridCol>
              </a:tblGrid>
              <a:tr h="795307">
                <a:tc>
                  <a:txBody>
                    <a:bodyPr/>
                    <a:lstStyle/>
                    <a:p>
                      <a:r>
                        <a:rPr lang="en-US" sz="1500" b="1" dirty="0">
                          <a:latin typeface="Aharoni" panose="02010803020104030203" pitchFamily="2" charset="-79"/>
                          <a:cs typeface="Aharoni" panose="02010803020104030203" pitchFamily="2" charset="-79"/>
                        </a:rPr>
                        <a:t>Pattern in </a:t>
                      </a:r>
                    </a:p>
                    <a:p>
                      <a:r>
                        <a:rPr lang="en-US" sz="1500" b="1" dirty="0">
                          <a:latin typeface="Aharoni" panose="02010803020104030203" pitchFamily="2" charset="-79"/>
                          <a:cs typeface="Aharoni" panose="02010803020104030203" pitchFamily="2" charset="-79"/>
                        </a:rPr>
                        <a:t>each letter</a:t>
                      </a:r>
                    </a:p>
                    <a:p>
                      <a:endParaRPr lang="en-US" sz="1500" b="1" dirty="0">
                        <a:latin typeface="Aharoni" panose="02010803020104030203" pitchFamily="2" charset="-79"/>
                        <a:cs typeface="Aharoni" panose="02010803020104030203" pitchFamily="2" charset="-79"/>
                      </a:endParaRPr>
                    </a:p>
                  </a:txBody>
                  <a:tcPr/>
                </a:tc>
                <a:tc>
                  <a:txBody>
                    <a:bodyPr/>
                    <a:lstStyle/>
                    <a:p>
                      <a:r>
                        <a:rPr lang="en-US" sz="1500" b="1" dirty="0">
                          <a:latin typeface="Aharoni" panose="02010803020104030203" pitchFamily="2" charset="-79"/>
                          <a:cs typeface="Aharoni" panose="02010803020104030203" pitchFamily="2" charset="-79"/>
                        </a:rPr>
                        <a:t>Ephesus</a:t>
                      </a:r>
                    </a:p>
                    <a:p>
                      <a:r>
                        <a:rPr lang="en-US" sz="1500" b="0" dirty="0">
                          <a:latin typeface="+mn-lt"/>
                          <a:cs typeface="Aharoni" panose="02010803020104030203" pitchFamily="2" charset="-79"/>
                        </a:rPr>
                        <a:t>2:1-7</a:t>
                      </a:r>
                    </a:p>
                  </a:txBody>
                  <a:tcPr/>
                </a:tc>
                <a:tc>
                  <a:txBody>
                    <a:bodyPr/>
                    <a:lstStyle/>
                    <a:p>
                      <a:r>
                        <a:rPr lang="en-US" sz="1500" b="1" dirty="0">
                          <a:latin typeface="Aharoni" panose="02010803020104030203" pitchFamily="2" charset="-79"/>
                          <a:cs typeface="Aharoni" panose="02010803020104030203" pitchFamily="2" charset="-79"/>
                        </a:rPr>
                        <a:t>Smyrna</a:t>
                      </a:r>
                    </a:p>
                    <a:p>
                      <a:r>
                        <a:rPr lang="en-US" sz="1500" b="0" dirty="0">
                          <a:latin typeface="+mn-lt"/>
                          <a:cs typeface="Aharoni" panose="02010803020104030203" pitchFamily="2" charset="-79"/>
                        </a:rPr>
                        <a:t>2:8-11</a:t>
                      </a:r>
                    </a:p>
                  </a:txBody>
                  <a:tcPr/>
                </a:tc>
                <a:tc>
                  <a:txBody>
                    <a:bodyPr/>
                    <a:lstStyle/>
                    <a:p>
                      <a:r>
                        <a:rPr lang="en-US" sz="1500" b="1" dirty="0">
                          <a:latin typeface="Aharoni" panose="02010803020104030203" pitchFamily="2" charset="-79"/>
                          <a:cs typeface="Aharoni" panose="02010803020104030203" pitchFamily="2" charset="-79"/>
                        </a:rPr>
                        <a:t>Pergamum</a:t>
                      </a:r>
                    </a:p>
                    <a:p>
                      <a:r>
                        <a:rPr lang="en-US" sz="1500" b="0" dirty="0">
                          <a:latin typeface="+mn-lt"/>
                          <a:cs typeface="Aharoni" panose="02010803020104030203" pitchFamily="2" charset="-79"/>
                        </a:rPr>
                        <a:t>2:12-17</a:t>
                      </a:r>
                    </a:p>
                  </a:txBody>
                  <a:tcPr/>
                </a:tc>
                <a:tc>
                  <a:txBody>
                    <a:bodyPr/>
                    <a:lstStyle/>
                    <a:p>
                      <a:r>
                        <a:rPr lang="en-US" sz="1500" b="1" dirty="0">
                          <a:latin typeface="Aharoni" panose="02010803020104030203" pitchFamily="2" charset="-79"/>
                          <a:cs typeface="Aharoni" panose="02010803020104030203" pitchFamily="2" charset="-79"/>
                        </a:rPr>
                        <a:t>Thyatira</a:t>
                      </a:r>
                    </a:p>
                    <a:p>
                      <a:r>
                        <a:rPr lang="en-US" sz="1500" b="0" dirty="0">
                          <a:latin typeface="+mn-lt"/>
                          <a:cs typeface="Aharoni" panose="02010803020104030203" pitchFamily="2" charset="-79"/>
                        </a:rPr>
                        <a:t>2:18-29</a:t>
                      </a:r>
                    </a:p>
                  </a:txBody>
                  <a:tcPr/>
                </a:tc>
                <a:tc>
                  <a:txBody>
                    <a:bodyPr/>
                    <a:lstStyle/>
                    <a:p>
                      <a:r>
                        <a:rPr lang="en-US" sz="1500" b="1" dirty="0">
                          <a:latin typeface="Aharoni" panose="02010803020104030203" pitchFamily="2" charset="-79"/>
                          <a:cs typeface="Aharoni" panose="02010803020104030203" pitchFamily="2" charset="-79"/>
                        </a:rPr>
                        <a:t>Sardis</a:t>
                      </a:r>
                    </a:p>
                    <a:p>
                      <a:r>
                        <a:rPr lang="en-US" sz="1500" b="1" dirty="0">
                          <a:latin typeface="Aharoni" panose="02010803020104030203" pitchFamily="2" charset="-79"/>
                          <a:cs typeface="Aharoni" panose="02010803020104030203" pitchFamily="2" charset="-79"/>
                        </a:rPr>
                        <a:t>3:1-6</a:t>
                      </a:r>
                    </a:p>
                  </a:txBody>
                  <a:tcPr/>
                </a:tc>
                <a:tc>
                  <a:txBody>
                    <a:bodyPr/>
                    <a:lstStyle/>
                    <a:p>
                      <a:r>
                        <a:rPr lang="en-US" sz="1500" b="1" dirty="0">
                          <a:latin typeface="Aharoni" panose="02010803020104030203" pitchFamily="2" charset="-79"/>
                          <a:cs typeface="Aharoni" panose="02010803020104030203" pitchFamily="2" charset="-79"/>
                        </a:rPr>
                        <a:t>Philadelphia</a:t>
                      </a:r>
                    </a:p>
                    <a:p>
                      <a:r>
                        <a:rPr lang="en-US" sz="1500" b="1" dirty="0">
                          <a:latin typeface="Aharoni" panose="02010803020104030203" pitchFamily="2" charset="-79"/>
                          <a:cs typeface="Aharoni" panose="02010803020104030203" pitchFamily="2" charset="-79"/>
                        </a:rPr>
                        <a:t>3:7-13</a:t>
                      </a:r>
                    </a:p>
                  </a:txBody>
                  <a:tcPr/>
                </a:tc>
                <a:tc>
                  <a:txBody>
                    <a:bodyPr/>
                    <a:lstStyle/>
                    <a:p>
                      <a:r>
                        <a:rPr lang="en-US" sz="1500" b="1" dirty="0">
                          <a:latin typeface="Aharoni" panose="02010803020104030203" pitchFamily="2" charset="-79"/>
                          <a:cs typeface="Aharoni" panose="02010803020104030203" pitchFamily="2" charset="-79"/>
                        </a:rPr>
                        <a:t>Laodicea</a:t>
                      </a:r>
                    </a:p>
                    <a:p>
                      <a:r>
                        <a:rPr lang="en-US" sz="1500" b="0" dirty="0">
                          <a:latin typeface="+mn-lt"/>
                          <a:cs typeface="Aharoni" panose="02010803020104030203" pitchFamily="2" charset="-79"/>
                        </a:rPr>
                        <a:t>3:14-22</a:t>
                      </a:r>
                    </a:p>
                    <a:p>
                      <a:endParaRPr lang="en-US" sz="1500" b="0" dirty="0">
                        <a:latin typeface="+mn-lt"/>
                        <a:cs typeface="Aharoni" panose="02010803020104030203" pitchFamily="2" charset="-79"/>
                      </a:endParaRPr>
                    </a:p>
                  </a:txBody>
                  <a:tcPr/>
                </a:tc>
                <a:extLst>
                  <a:ext uri="{0D108BD9-81ED-4DB2-BD59-A6C34878D82A}">
                    <a16:rowId xmlns:a16="http://schemas.microsoft.com/office/drawing/2014/main" val="2110494979"/>
                  </a:ext>
                </a:extLst>
              </a:tr>
              <a:tr h="373604">
                <a:tc>
                  <a:txBody>
                    <a:bodyPr/>
                    <a:lstStyle/>
                    <a:p>
                      <a:r>
                        <a:rPr lang="en-US" sz="1600" dirty="0"/>
                        <a:t>Salutation</a:t>
                      </a:r>
                    </a:p>
                  </a:txBody>
                  <a:tcPr/>
                </a:tc>
                <a:tc>
                  <a:txBody>
                    <a:bodyPr/>
                    <a:lstStyle/>
                    <a:p>
                      <a:r>
                        <a:rPr lang="en-US" sz="1600" dirty="0"/>
                        <a:t>2:1</a:t>
                      </a:r>
                    </a:p>
                  </a:txBody>
                  <a:tcPr/>
                </a:tc>
                <a:tc>
                  <a:txBody>
                    <a:bodyPr/>
                    <a:lstStyle/>
                    <a:p>
                      <a:r>
                        <a:rPr lang="en-US" sz="1600" dirty="0"/>
                        <a:t>2:8</a:t>
                      </a:r>
                    </a:p>
                  </a:txBody>
                  <a:tcPr/>
                </a:tc>
                <a:tc>
                  <a:txBody>
                    <a:bodyPr/>
                    <a:lstStyle/>
                    <a:p>
                      <a:r>
                        <a:rPr lang="en-US" sz="1600" dirty="0"/>
                        <a:t>2:12 </a:t>
                      </a:r>
                    </a:p>
                  </a:txBody>
                  <a:tcPr/>
                </a:tc>
                <a:tc>
                  <a:txBody>
                    <a:bodyPr/>
                    <a:lstStyle/>
                    <a:p>
                      <a:r>
                        <a:rPr lang="en-US" sz="1600" dirty="0"/>
                        <a:t>2:18</a:t>
                      </a:r>
                    </a:p>
                  </a:txBody>
                  <a:tcPr/>
                </a:tc>
                <a:tc>
                  <a:txBody>
                    <a:bodyPr/>
                    <a:lstStyle/>
                    <a:p>
                      <a:r>
                        <a:rPr lang="en-US" sz="1600" dirty="0"/>
                        <a:t>3:1</a:t>
                      </a:r>
                    </a:p>
                  </a:txBody>
                  <a:tcPr/>
                </a:tc>
                <a:tc>
                  <a:txBody>
                    <a:bodyPr/>
                    <a:lstStyle/>
                    <a:p>
                      <a:r>
                        <a:rPr lang="en-US" sz="1600" dirty="0"/>
                        <a:t>3:7</a:t>
                      </a:r>
                    </a:p>
                  </a:txBody>
                  <a:tcPr/>
                </a:tc>
                <a:tc>
                  <a:txBody>
                    <a:bodyPr/>
                    <a:lstStyle/>
                    <a:p>
                      <a:r>
                        <a:rPr lang="en-US" sz="1600" dirty="0"/>
                        <a:t>3:14</a:t>
                      </a:r>
                    </a:p>
                  </a:txBody>
                  <a:tcPr/>
                </a:tc>
                <a:extLst>
                  <a:ext uri="{0D108BD9-81ED-4DB2-BD59-A6C34878D82A}">
                    <a16:rowId xmlns:a16="http://schemas.microsoft.com/office/drawing/2014/main" val="2325353950"/>
                  </a:ext>
                </a:extLst>
              </a:tr>
              <a:tr h="592582">
                <a:tc>
                  <a:txBody>
                    <a:bodyPr/>
                    <a:lstStyle/>
                    <a:p>
                      <a:r>
                        <a:rPr lang="en-US" sz="1600" dirty="0"/>
                        <a:t>Christ’s  self-designation</a:t>
                      </a:r>
                    </a:p>
                  </a:txBody>
                  <a:tcPr/>
                </a:tc>
                <a:tc>
                  <a:txBody>
                    <a:bodyPr/>
                    <a:lstStyle/>
                    <a:p>
                      <a:r>
                        <a:rPr lang="en-US" sz="1600" dirty="0"/>
                        <a:t>2:1</a:t>
                      </a:r>
                    </a:p>
                  </a:txBody>
                  <a:tcPr/>
                </a:tc>
                <a:tc>
                  <a:txBody>
                    <a:bodyPr/>
                    <a:lstStyle/>
                    <a:p>
                      <a:r>
                        <a:rPr lang="en-US" sz="1600" dirty="0"/>
                        <a:t>2:8</a:t>
                      </a:r>
                    </a:p>
                  </a:txBody>
                  <a:tcPr/>
                </a:tc>
                <a:tc>
                  <a:txBody>
                    <a:bodyPr/>
                    <a:lstStyle/>
                    <a:p>
                      <a:r>
                        <a:rPr lang="en-US" sz="1600" dirty="0"/>
                        <a:t>2:12 (1:16)</a:t>
                      </a:r>
                    </a:p>
                    <a:p>
                      <a:endParaRPr lang="en-US" sz="1600" dirty="0"/>
                    </a:p>
                  </a:txBody>
                  <a:tcPr/>
                </a:tc>
                <a:tc>
                  <a:txBody>
                    <a:bodyPr/>
                    <a:lstStyle/>
                    <a:p>
                      <a:r>
                        <a:rPr lang="en-US" sz="1600" dirty="0"/>
                        <a:t>2:18</a:t>
                      </a:r>
                    </a:p>
                  </a:txBody>
                  <a:tcPr/>
                </a:tc>
                <a:tc>
                  <a:txBody>
                    <a:bodyPr/>
                    <a:lstStyle/>
                    <a:p>
                      <a:r>
                        <a:rPr lang="en-US" sz="1600" dirty="0"/>
                        <a:t>3:1, 3</a:t>
                      </a:r>
                    </a:p>
                  </a:txBody>
                  <a:tcPr/>
                </a:tc>
                <a:tc>
                  <a:txBody>
                    <a:bodyPr/>
                    <a:lstStyle/>
                    <a:p>
                      <a:r>
                        <a:rPr lang="en-US" sz="1600" dirty="0"/>
                        <a:t>3:7</a:t>
                      </a:r>
                    </a:p>
                  </a:txBody>
                  <a:tcPr/>
                </a:tc>
                <a:tc>
                  <a:txBody>
                    <a:bodyPr/>
                    <a:lstStyle/>
                    <a:p>
                      <a:r>
                        <a:rPr lang="en-US" sz="1600" dirty="0"/>
                        <a:t>3:14</a:t>
                      </a:r>
                    </a:p>
                    <a:p>
                      <a:r>
                        <a:rPr lang="en-US" sz="1600" dirty="0"/>
                        <a:t>(John 1:1)</a:t>
                      </a:r>
                    </a:p>
                  </a:txBody>
                  <a:tcPr/>
                </a:tc>
                <a:extLst>
                  <a:ext uri="{0D108BD9-81ED-4DB2-BD59-A6C34878D82A}">
                    <a16:rowId xmlns:a16="http://schemas.microsoft.com/office/drawing/2014/main" val="414356726"/>
                  </a:ext>
                </a:extLst>
              </a:tr>
              <a:tr h="592582">
                <a:tc>
                  <a:txBody>
                    <a:bodyPr/>
                    <a:lstStyle/>
                    <a:p>
                      <a:r>
                        <a:rPr lang="en-US" sz="1600" dirty="0"/>
                        <a:t>Commendation</a:t>
                      </a:r>
                    </a:p>
                    <a:p>
                      <a:r>
                        <a:rPr lang="en-US" sz="1600" dirty="0"/>
                        <a:t>Of good</a:t>
                      </a:r>
                    </a:p>
                  </a:txBody>
                  <a:tcPr/>
                </a:tc>
                <a:tc>
                  <a:txBody>
                    <a:bodyPr/>
                    <a:lstStyle/>
                    <a:p>
                      <a:r>
                        <a:rPr lang="en-US" sz="1600" dirty="0"/>
                        <a:t>1:2; 3:6</a:t>
                      </a:r>
                    </a:p>
                  </a:txBody>
                  <a:tcPr/>
                </a:tc>
                <a:tc>
                  <a:txBody>
                    <a:bodyPr/>
                    <a:lstStyle/>
                    <a:p>
                      <a:r>
                        <a:rPr lang="en-US" sz="1600" dirty="0"/>
                        <a:t>2:9</a:t>
                      </a:r>
                    </a:p>
                  </a:txBody>
                  <a:tcPr/>
                </a:tc>
                <a:tc>
                  <a:txBody>
                    <a:bodyPr/>
                    <a:lstStyle/>
                    <a:p>
                      <a:r>
                        <a:rPr lang="en-US" sz="1600" dirty="0"/>
                        <a:t>2:13</a:t>
                      </a:r>
                    </a:p>
                  </a:txBody>
                  <a:tcPr/>
                </a:tc>
                <a:tc>
                  <a:txBody>
                    <a:bodyPr/>
                    <a:lstStyle/>
                    <a:p>
                      <a:r>
                        <a:rPr lang="en-US" sz="1600" dirty="0"/>
                        <a:t>2:19</a:t>
                      </a:r>
                    </a:p>
                  </a:txBody>
                  <a:tcPr/>
                </a:tc>
                <a:tc>
                  <a:txBody>
                    <a:bodyPr/>
                    <a:lstStyle/>
                    <a:p>
                      <a:r>
                        <a:rPr lang="en-US" sz="1600" dirty="0"/>
                        <a:t>3:4</a:t>
                      </a:r>
                    </a:p>
                  </a:txBody>
                  <a:tcPr/>
                </a:tc>
                <a:tc>
                  <a:txBody>
                    <a:bodyPr/>
                    <a:lstStyle/>
                    <a:p>
                      <a:r>
                        <a:rPr lang="en-US" sz="1600" dirty="0"/>
                        <a:t>3:8-10</a:t>
                      </a:r>
                    </a:p>
                  </a:txBody>
                  <a:tcPr/>
                </a:tc>
                <a:tc>
                  <a:txBody>
                    <a:bodyPr/>
                    <a:lstStyle/>
                    <a:p>
                      <a:r>
                        <a:rPr lang="en-US" sz="1600" dirty="0"/>
                        <a:t>None</a:t>
                      </a:r>
                    </a:p>
                  </a:txBody>
                  <a:tcPr/>
                </a:tc>
                <a:extLst>
                  <a:ext uri="{0D108BD9-81ED-4DB2-BD59-A6C34878D82A}">
                    <a16:rowId xmlns:a16="http://schemas.microsoft.com/office/drawing/2014/main" val="3692537447"/>
                  </a:ext>
                </a:extLst>
              </a:tr>
              <a:tr h="592582">
                <a:tc>
                  <a:txBody>
                    <a:bodyPr/>
                    <a:lstStyle/>
                    <a:p>
                      <a:r>
                        <a:rPr lang="en-US" sz="1600" dirty="0"/>
                        <a:t>Condemnation of evil</a:t>
                      </a:r>
                    </a:p>
                  </a:txBody>
                  <a:tcPr/>
                </a:tc>
                <a:tc>
                  <a:txBody>
                    <a:bodyPr/>
                    <a:lstStyle/>
                    <a:p>
                      <a:r>
                        <a:rPr lang="en-US" sz="1600" dirty="0"/>
                        <a:t>2:4</a:t>
                      </a:r>
                    </a:p>
                  </a:txBody>
                  <a:tcPr/>
                </a:tc>
                <a:tc>
                  <a:txBody>
                    <a:bodyPr/>
                    <a:lstStyle/>
                    <a:p>
                      <a:r>
                        <a:rPr lang="en-US" sz="1600" dirty="0"/>
                        <a:t>None</a:t>
                      </a:r>
                    </a:p>
                  </a:txBody>
                  <a:tcPr/>
                </a:tc>
                <a:tc>
                  <a:txBody>
                    <a:bodyPr/>
                    <a:lstStyle/>
                    <a:p>
                      <a:r>
                        <a:rPr lang="en-US" sz="1600" dirty="0"/>
                        <a:t>2:14-15</a:t>
                      </a:r>
                    </a:p>
                  </a:txBody>
                  <a:tcPr/>
                </a:tc>
                <a:tc>
                  <a:txBody>
                    <a:bodyPr/>
                    <a:lstStyle/>
                    <a:p>
                      <a:r>
                        <a:rPr lang="en-US" sz="1600" dirty="0"/>
                        <a:t>2:20-21</a:t>
                      </a:r>
                    </a:p>
                  </a:txBody>
                  <a:tcPr/>
                </a:tc>
                <a:tc>
                  <a:txBody>
                    <a:bodyPr/>
                    <a:lstStyle/>
                    <a:p>
                      <a:r>
                        <a:rPr lang="en-US" sz="1600" dirty="0"/>
                        <a:t>3:1-2</a:t>
                      </a:r>
                    </a:p>
                  </a:txBody>
                  <a:tcPr/>
                </a:tc>
                <a:tc>
                  <a:txBody>
                    <a:bodyPr/>
                    <a:lstStyle/>
                    <a:p>
                      <a:r>
                        <a:rPr lang="en-US" sz="1600" dirty="0"/>
                        <a:t>None</a:t>
                      </a:r>
                    </a:p>
                  </a:txBody>
                  <a:tcPr/>
                </a:tc>
                <a:tc>
                  <a:txBody>
                    <a:bodyPr/>
                    <a:lstStyle/>
                    <a:p>
                      <a:r>
                        <a:rPr lang="en-US" sz="1600" dirty="0"/>
                        <a:t>3:15-17</a:t>
                      </a:r>
                    </a:p>
                  </a:txBody>
                  <a:tcPr/>
                </a:tc>
                <a:extLst>
                  <a:ext uri="{0D108BD9-81ED-4DB2-BD59-A6C34878D82A}">
                    <a16:rowId xmlns:a16="http://schemas.microsoft.com/office/drawing/2014/main" val="3669120320"/>
                  </a:ext>
                </a:extLst>
              </a:tr>
              <a:tr h="592582">
                <a:tc>
                  <a:txBody>
                    <a:bodyPr/>
                    <a:lstStyle/>
                    <a:p>
                      <a:r>
                        <a:rPr lang="en-US" sz="1600" dirty="0"/>
                        <a:t>Counsel: warn-</a:t>
                      </a:r>
                    </a:p>
                    <a:p>
                      <a:r>
                        <a:rPr lang="en-US" sz="1600" dirty="0"/>
                        <a:t>Ing/exhortation</a:t>
                      </a:r>
                    </a:p>
                  </a:txBody>
                  <a:tcPr/>
                </a:tc>
                <a:tc>
                  <a:txBody>
                    <a:bodyPr/>
                    <a:lstStyle/>
                    <a:p>
                      <a:r>
                        <a:rPr lang="en-US" sz="1600" dirty="0"/>
                        <a:t>2:5</a:t>
                      </a:r>
                    </a:p>
                  </a:txBody>
                  <a:tcPr/>
                </a:tc>
                <a:tc>
                  <a:txBody>
                    <a:bodyPr/>
                    <a:lstStyle/>
                    <a:p>
                      <a:r>
                        <a:rPr lang="en-US" sz="1600" dirty="0"/>
                        <a:t>2:10</a:t>
                      </a:r>
                    </a:p>
                  </a:txBody>
                  <a:tcPr/>
                </a:tc>
                <a:tc>
                  <a:txBody>
                    <a:bodyPr/>
                    <a:lstStyle/>
                    <a:p>
                      <a:r>
                        <a:rPr lang="en-US" sz="1600" dirty="0"/>
                        <a:t>2:16</a:t>
                      </a:r>
                    </a:p>
                  </a:txBody>
                  <a:tcPr/>
                </a:tc>
                <a:tc>
                  <a:txBody>
                    <a:bodyPr/>
                    <a:lstStyle/>
                    <a:p>
                      <a:r>
                        <a:rPr lang="en-US" sz="1600" dirty="0"/>
                        <a:t>2:21-24</a:t>
                      </a:r>
                    </a:p>
                  </a:txBody>
                  <a:tcPr/>
                </a:tc>
                <a:tc>
                  <a:txBody>
                    <a:bodyPr/>
                    <a:lstStyle/>
                    <a:p>
                      <a:r>
                        <a:rPr lang="en-US" sz="1600" dirty="0"/>
                        <a:t>3:3</a:t>
                      </a:r>
                    </a:p>
                  </a:txBody>
                  <a:tcPr/>
                </a:tc>
                <a:tc>
                  <a:txBody>
                    <a:bodyPr/>
                    <a:lstStyle/>
                    <a:p>
                      <a:r>
                        <a:rPr lang="en-US" sz="1600" dirty="0"/>
                        <a:t>3:9</a:t>
                      </a:r>
                    </a:p>
                  </a:txBody>
                  <a:tcPr/>
                </a:tc>
                <a:tc>
                  <a:txBody>
                    <a:bodyPr/>
                    <a:lstStyle/>
                    <a:p>
                      <a:r>
                        <a:rPr lang="en-US" sz="1600" dirty="0"/>
                        <a:t>3:19-20</a:t>
                      </a:r>
                    </a:p>
                  </a:txBody>
                  <a:tcPr/>
                </a:tc>
                <a:extLst>
                  <a:ext uri="{0D108BD9-81ED-4DB2-BD59-A6C34878D82A}">
                    <a16:rowId xmlns:a16="http://schemas.microsoft.com/office/drawing/2014/main" val="3485497990"/>
                  </a:ext>
                </a:extLst>
              </a:tr>
              <a:tr h="592582">
                <a:tc>
                  <a:txBody>
                    <a:bodyPr/>
                    <a:lstStyle/>
                    <a:p>
                      <a:r>
                        <a:rPr lang="en-US" sz="1600" dirty="0"/>
                        <a:t>Reward to those who overcome </a:t>
                      </a:r>
                    </a:p>
                  </a:txBody>
                  <a:tcPr/>
                </a:tc>
                <a:tc>
                  <a:txBody>
                    <a:bodyPr/>
                    <a:lstStyle/>
                    <a:p>
                      <a:r>
                        <a:rPr lang="en-US" sz="1600" dirty="0"/>
                        <a:t>2:7</a:t>
                      </a:r>
                    </a:p>
                  </a:txBody>
                  <a:tcPr/>
                </a:tc>
                <a:tc>
                  <a:txBody>
                    <a:bodyPr/>
                    <a:lstStyle/>
                    <a:p>
                      <a:r>
                        <a:rPr lang="en-US" sz="1600" dirty="0"/>
                        <a:t>2:10-11</a:t>
                      </a:r>
                    </a:p>
                  </a:txBody>
                  <a:tcPr/>
                </a:tc>
                <a:tc>
                  <a:txBody>
                    <a:bodyPr/>
                    <a:lstStyle/>
                    <a:p>
                      <a:r>
                        <a:rPr lang="en-US" sz="1600" dirty="0"/>
                        <a:t>2:17</a:t>
                      </a:r>
                    </a:p>
                  </a:txBody>
                  <a:tcPr/>
                </a:tc>
                <a:tc>
                  <a:txBody>
                    <a:bodyPr/>
                    <a:lstStyle/>
                    <a:p>
                      <a:r>
                        <a:rPr lang="en-US" sz="1600" dirty="0"/>
                        <a:t>2:25-28</a:t>
                      </a:r>
                    </a:p>
                  </a:txBody>
                  <a:tcPr/>
                </a:tc>
                <a:tc>
                  <a:txBody>
                    <a:bodyPr/>
                    <a:lstStyle/>
                    <a:p>
                      <a:r>
                        <a:rPr lang="en-US" sz="1600" dirty="0"/>
                        <a:t>3:5</a:t>
                      </a:r>
                    </a:p>
                  </a:txBody>
                  <a:tcPr/>
                </a:tc>
                <a:tc>
                  <a:txBody>
                    <a:bodyPr/>
                    <a:lstStyle/>
                    <a:p>
                      <a:r>
                        <a:rPr lang="en-US" sz="1600" dirty="0"/>
                        <a:t>3:12</a:t>
                      </a:r>
                    </a:p>
                  </a:txBody>
                  <a:tcPr/>
                </a:tc>
                <a:tc>
                  <a:txBody>
                    <a:bodyPr/>
                    <a:lstStyle/>
                    <a:p>
                      <a:r>
                        <a:rPr lang="en-US" sz="1600" dirty="0"/>
                        <a:t>3:21</a:t>
                      </a:r>
                    </a:p>
                  </a:txBody>
                  <a:tcPr/>
                </a:tc>
                <a:extLst>
                  <a:ext uri="{0D108BD9-81ED-4DB2-BD59-A6C34878D82A}">
                    <a16:rowId xmlns:a16="http://schemas.microsoft.com/office/drawing/2014/main" val="1837819503"/>
                  </a:ext>
                </a:extLst>
              </a:tr>
              <a:tr h="592582">
                <a:tc>
                  <a:txBody>
                    <a:bodyPr/>
                    <a:lstStyle/>
                    <a:p>
                      <a:r>
                        <a:rPr lang="en-US" sz="1600" dirty="0"/>
                        <a:t>Invitation to hear</a:t>
                      </a:r>
                    </a:p>
                  </a:txBody>
                  <a:tcPr/>
                </a:tc>
                <a:tc>
                  <a:txBody>
                    <a:bodyPr/>
                    <a:lstStyle/>
                    <a:p>
                      <a:r>
                        <a:rPr lang="en-US" sz="1600" dirty="0"/>
                        <a:t>2:7</a:t>
                      </a:r>
                    </a:p>
                  </a:txBody>
                  <a:tcPr/>
                </a:tc>
                <a:tc>
                  <a:txBody>
                    <a:bodyPr/>
                    <a:lstStyle/>
                    <a:p>
                      <a:r>
                        <a:rPr lang="en-US" sz="1600" dirty="0"/>
                        <a:t>2:11</a:t>
                      </a:r>
                    </a:p>
                  </a:txBody>
                  <a:tcPr/>
                </a:tc>
                <a:tc>
                  <a:txBody>
                    <a:bodyPr/>
                    <a:lstStyle/>
                    <a:p>
                      <a:r>
                        <a:rPr lang="en-US" sz="1600" dirty="0"/>
                        <a:t>2:17</a:t>
                      </a:r>
                    </a:p>
                  </a:txBody>
                  <a:tcPr/>
                </a:tc>
                <a:tc>
                  <a:txBody>
                    <a:bodyPr/>
                    <a:lstStyle/>
                    <a:p>
                      <a:r>
                        <a:rPr lang="en-US" sz="1600" dirty="0"/>
                        <a:t>2:29</a:t>
                      </a:r>
                    </a:p>
                  </a:txBody>
                  <a:tcPr/>
                </a:tc>
                <a:tc>
                  <a:txBody>
                    <a:bodyPr/>
                    <a:lstStyle/>
                    <a:p>
                      <a:r>
                        <a:rPr lang="en-US" sz="1600" dirty="0"/>
                        <a:t>3:6</a:t>
                      </a:r>
                    </a:p>
                  </a:txBody>
                  <a:tcPr/>
                </a:tc>
                <a:tc>
                  <a:txBody>
                    <a:bodyPr/>
                    <a:lstStyle/>
                    <a:p>
                      <a:r>
                        <a:rPr lang="en-US" sz="1600" dirty="0"/>
                        <a:t>3:13</a:t>
                      </a:r>
                    </a:p>
                  </a:txBody>
                  <a:tcPr/>
                </a:tc>
                <a:tc>
                  <a:txBody>
                    <a:bodyPr/>
                    <a:lstStyle/>
                    <a:p>
                      <a:r>
                        <a:rPr lang="en-US" sz="1600" dirty="0"/>
                        <a:t>3:22</a:t>
                      </a:r>
                    </a:p>
                  </a:txBody>
                  <a:tcPr/>
                </a:tc>
                <a:extLst>
                  <a:ext uri="{0D108BD9-81ED-4DB2-BD59-A6C34878D82A}">
                    <a16:rowId xmlns:a16="http://schemas.microsoft.com/office/drawing/2014/main" val="329920794"/>
                  </a:ext>
                </a:extLst>
              </a:tr>
            </a:tbl>
          </a:graphicData>
        </a:graphic>
      </p:graphicFrame>
      <p:sp>
        <p:nvSpPr>
          <p:cNvPr id="6" name="TextBox 5">
            <a:extLst>
              <a:ext uri="{FF2B5EF4-FFF2-40B4-BE49-F238E27FC236}">
                <a16:creationId xmlns:a16="http://schemas.microsoft.com/office/drawing/2014/main" id="{455547EE-B8F6-A74F-8105-3871F280505D}"/>
              </a:ext>
            </a:extLst>
          </p:cNvPr>
          <p:cNvSpPr txBox="1"/>
          <p:nvPr/>
        </p:nvSpPr>
        <p:spPr>
          <a:xfrm>
            <a:off x="215460" y="5451807"/>
            <a:ext cx="8961877" cy="646331"/>
          </a:xfrm>
          <a:prstGeom prst="rect">
            <a:avLst/>
          </a:prstGeom>
          <a:noFill/>
        </p:spPr>
        <p:txBody>
          <a:bodyPr wrap="none" rtlCol="0">
            <a:spAutoFit/>
          </a:bodyPr>
          <a:lstStyle/>
          <a:p>
            <a:pPr marL="285750" indent="-285750">
              <a:buFont typeface="Arial" panose="020B0604020202020204" pitchFamily="34" charset="0"/>
              <a:buChar char="•"/>
            </a:pPr>
            <a:r>
              <a:rPr lang="en-US" dirty="0"/>
              <a:t>There are two churches for which there are no condemnations - Smyrna and Philadelphia.</a:t>
            </a:r>
          </a:p>
          <a:p>
            <a:pPr marL="285750" indent="-285750">
              <a:buFont typeface="Arial" panose="020B0604020202020204" pitchFamily="34" charset="0"/>
              <a:buChar char="•"/>
            </a:pPr>
            <a:r>
              <a:rPr lang="en-US" dirty="0"/>
              <a:t>Four churches had some commendations - only Thyatira did not</a:t>
            </a:r>
          </a:p>
        </p:txBody>
      </p:sp>
      <p:sp>
        <p:nvSpPr>
          <p:cNvPr id="2" name="TextBox 1">
            <a:extLst>
              <a:ext uri="{FF2B5EF4-FFF2-40B4-BE49-F238E27FC236}">
                <a16:creationId xmlns:a16="http://schemas.microsoft.com/office/drawing/2014/main" id="{2AB7AE06-2CEC-BF45-BABD-48956173BA8A}"/>
              </a:ext>
            </a:extLst>
          </p:cNvPr>
          <p:cNvSpPr txBox="1"/>
          <p:nvPr/>
        </p:nvSpPr>
        <p:spPr>
          <a:xfrm>
            <a:off x="100010" y="5577507"/>
            <a:ext cx="8961877" cy="1261884"/>
          </a:xfrm>
          <a:prstGeom prst="rect">
            <a:avLst/>
          </a:prstGeom>
          <a:solidFill>
            <a:schemeClr val="accent1"/>
          </a:solidFill>
        </p:spPr>
        <p:txBody>
          <a:bodyPr wrap="square" rtlCol="0">
            <a:spAutoFit/>
          </a:bodyPr>
          <a:lstStyle/>
          <a:p>
            <a:r>
              <a:rPr lang="en-US" dirty="0"/>
              <a:t>”</a:t>
            </a:r>
            <a:r>
              <a:rPr lang="en-US" sz="1900" dirty="0"/>
              <a:t>A living, holy, majestic, omniscient, authoritative, powerful Christ stands in the midst of the churches, holds their destiny in His hand and says: ‘Stop fearing, I was dead.  I am alive forever.  More than that, I hold in my hand the keys of death and the grave.  You should not fear to go any place to which I hold the key.”  </a:t>
            </a:r>
            <a:r>
              <a:rPr lang="en-US" sz="1600" dirty="0"/>
              <a:t>-- Summers, page 105</a:t>
            </a:r>
          </a:p>
        </p:txBody>
      </p:sp>
    </p:spTree>
    <p:extLst>
      <p:ext uri="{BB962C8B-B14F-4D97-AF65-F5344CB8AC3E}">
        <p14:creationId xmlns:p14="http://schemas.microsoft.com/office/powerpoint/2010/main" val="398611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9551-6319-4E42-8EF3-827FDF415C3D}"/>
              </a:ext>
            </a:extLst>
          </p:cNvPr>
          <p:cNvSpPr>
            <a:spLocks noGrp="1"/>
          </p:cNvSpPr>
          <p:nvPr>
            <p:ph type="title"/>
          </p:nvPr>
        </p:nvSpPr>
        <p:spPr>
          <a:xfrm>
            <a:off x="433387" y="609600"/>
            <a:ext cx="8229600" cy="1252728"/>
          </a:xfrm>
        </p:spPr>
        <p:txBody>
          <a:bodyPr>
            <a:normAutofit fontScale="90000"/>
          </a:bodyPr>
          <a:lstStyle/>
          <a:p>
            <a:r>
              <a:rPr lang="en-US" dirty="0"/>
              <a:t>1st century CE</a:t>
            </a:r>
            <a:br>
              <a:rPr lang="en-US" dirty="0"/>
            </a:br>
            <a:br>
              <a:rPr lang="en-US" dirty="0"/>
            </a:br>
            <a:endParaRPr lang="en-US" dirty="0"/>
          </a:p>
        </p:txBody>
      </p:sp>
      <p:sp>
        <p:nvSpPr>
          <p:cNvPr id="3" name="Content Placeholder 2">
            <a:extLst>
              <a:ext uri="{FF2B5EF4-FFF2-40B4-BE49-F238E27FC236}">
                <a16:creationId xmlns:a16="http://schemas.microsoft.com/office/drawing/2014/main" id="{9C8BEE54-7076-684D-B134-F05ABE40D3E0}"/>
              </a:ext>
            </a:extLst>
          </p:cNvPr>
          <p:cNvSpPr>
            <a:spLocks noGrp="1"/>
          </p:cNvSpPr>
          <p:nvPr>
            <p:ph idx="1"/>
          </p:nvPr>
        </p:nvSpPr>
        <p:spPr/>
        <p:txBody>
          <a:bodyPr>
            <a:normAutofit fontScale="92500" lnSpcReduction="20000"/>
          </a:bodyPr>
          <a:lstStyle/>
          <a:p>
            <a:r>
              <a:rPr lang="en-US" dirty="0"/>
              <a:t>Augustus (31 B.C. -  A.D. 14 )</a:t>
            </a:r>
          </a:p>
          <a:p>
            <a:r>
              <a:rPr lang="en-US" dirty="0"/>
              <a:t>Tiberius (A.D. 14–37)</a:t>
            </a:r>
          </a:p>
          <a:p>
            <a:r>
              <a:rPr lang="en-US" dirty="0"/>
              <a:t>Caligula (A.D. 37–41)</a:t>
            </a:r>
          </a:p>
          <a:p>
            <a:r>
              <a:rPr lang="en-US" dirty="0"/>
              <a:t>Claudius (A.D. 41–54)</a:t>
            </a:r>
          </a:p>
          <a:p>
            <a:r>
              <a:rPr lang="en-US" dirty="0"/>
              <a:t>Nero (A.D. 54–68)</a:t>
            </a:r>
          </a:p>
          <a:p>
            <a:r>
              <a:rPr lang="en-US" dirty="0"/>
              <a:t>Galba (A.D. 68–69)</a:t>
            </a:r>
          </a:p>
          <a:p>
            <a:r>
              <a:rPr lang="en-US" dirty="0"/>
              <a:t>Otho (January–April, A.D. 69)</a:t>
            </a:r>
          </a:p>
          <a:p>
            <a:r>
              <a:rPr lang="en-US" dirty="0"/>
              <a:t>Aulus Vitellius (July–December, A.D. 69)</a:t>
            </a:r>
          </a:p>
          <a:p>
            <a:r>
              <a:rPr lang="en-US" dirty="0"/>
              <a:t>Vespasian (A.D. 69–79)</a:t>
            </a:r>
          </a:p>
          <a:p>
            <a:r>
              <a:rPr lang="en-US" dirty="0"/>
              <a:t>Titus (A.D. 79–81)</a:t>
            </a:r>
          </a:p>
          <a:p>
            <a:r>
              <a:rPr lang="en-US" b="1" dirty="0"/>
              <a:t>Domitian (A.D. 81–96)</a:t>
            </a:r>
          </a:p>
          <a:p>
            <a:r>
              <a:rPr lang="en-US" dirty="0"/>
              <a:t>Nerva (A.D. 96–98)</a:t>
            </a:r>
          </a:p>
          <a:p>
            <a:endParaRPr lang="en-US" dirty="0"/>
          </a:p>
        </p:txBody>
      </p:sp>
    </p:spTree>
    <p:extLst>
      <p:ext uri="{BB962C8B-B14F-4D97-AF65-F5344CB8AC3E}">
        <p14:creationId xmlns:p14="http://schemas.microsoft.com/office/powerpoint/2010/main" val="350042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21E335-856E-4A45-8419-0135C5F575B2}"/>
              </a:ext>
            </a:extLst>
          </p:cNvPr>
          <p:cNvSpPr txBox="1"/>
          <p:nvPr/>
        </p:nvSpPr>
        <p:spPr>
          <a:xfrm>
            <a:off x="2971800" y="43190"/>
            <a:ext cx="3214341" cy="523220"/>
          </a:xfrm>
          <a:prstGeom prst="rect">
            <a:avLst/>
          </a:prstGeom>
          <a:noFill/>
        </p:spPr>
        <p:txBody>
          <a:bodyPr wrap="none" rtlCol="0">
            <a:spAutoFit/>
          </a:bodyPr>
          <a:lstStyle/>
          <a:p>
            <a:r>
              <a:rPr lang="en-US" sz="2800" b="1" dirty="0">
                <a:latin typeface="Aharoni" panose="02010803020104030203" pitchFamily="2" charset="-79"/>
                <a:cs typeface="Aharoni" panose="02010803020104030203" pitchFamily="2" charset="-79"/>
              </a:rPr>
              <a:t>Dating Revelation</a:t>
            </a:r>
          </a:p>
        </p:txBody>
      </p:sp>
      <p:cxnSp>
        <p:nvCxnSpPr>
          <p:cNvPr id="5" name="Straight Connector 4">
            <a:extLst>
              <a:ext uri="{FF2B5EF4-FFF2-40B4-BE49-F238E27FC236}">
                <a16:creationId xmlns:a16="http://schemas.microsoft.com/office/drawing/2014/main" id="{8D771282-9D4C-1A46-BF75-CAA2F3B1CE9B}"/>
              </a:ext>
            </a:extLst>
          </p:cNvPr>
          <p:cNvCxnSpPr>
            <a:cxnSpLocks/>
          </p:cNvCxnSpPr>
          <p:nvPr/>
        </p:nvCxnSpPr>
        <p:spPr>
          <a:xfrm>
            <a:off x="671511" y="566410"/>
            <a:ext cx="0" cy="61391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148C11-3403-F545-AF6B-1FE36411C85B}"/>
              </a:ext>
            </a:extLst>
          </p:cNvPr>
          <p:cNvCxnSpPr>
            <a:cxnSpLocks/>
          </p:cNvCxnSpPr>
          <p:nvPr/>
        </p:nvCxnSpPr>
        <p:spPr>
          <a:xfrm flipH="1">
            <a:off x="8443913" y="571500"/>
            <a:ext cx="14287" cy="61341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88F11D-0935-F140-9EE1-EDF98CBE7390}"/>
              </a:ext>
            </a:extLst>
          </p:cNvPr>
          <p:cNvCxnSpPr>
            <a:cxnSpLocks/>
          </p:cNvCxnSpPr>
          <p:nvPr/>
        </p:nvCxnSpPr>
        <p:spPr>
          <a:xfrm flipH="1">
            <a:off x="685799" y="6705600"/>
            <a:ext cx="77724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657E095-117E-A94A-92D3-530279F927B2}"/>
              </a:ext>
            </a:extLst>
          </p:cNvPr>
          <p:cNvCxnSpPr>
            <a:cxnSpLocks/>
          </p:cNvCxnSpPr>
          <p:nvPr/>
        </p:nvCxnSpPr>
        <p:spPr>
          <a:xfrm flipH="1">
            <a:off x="671511" y="566410"/>
            <a:ext cx="777240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7C27D23-0D67-C147-9FA4-C5AE893AA21F}"/>
              </a:ext>
            </a:extLst>
          </p:cNvPr>
          <p:cNvSpPr txBox="1"/>
          <p:nvPr/>
        </p:nvSpPr>
        <p:spPr>
          <a:xfrm>
            <a:off x="1094712" y="674132"/>
            <a:ext cx="2654894" cy="646331"/>
          </a:xfrm>
          <a:prstGeom prst="rect">
            <a:avLst/>
          </a:prstGeom>
          <a:noFill/>
        </p:spPr>
        <p:txBody>
          <a:bodyPr wrap="none" rtlCol="0">
            <a:spAutoFit/>
          </a:bodyPr>
          <a:lstStyle/>
          <a:p>
            <a:pPr algn="ctr"/>
            <a:r>
              <a:rPr lang="en-US" dirty="0"/>
              <a:t>95-96 A.D.  </a:t>
            </a:r>
          </a:p>
          <a:p>
            <a:pPr algn="ctr"/>
            <a:r>
              <a:rPr lang="en-US" b="1" dirty="0"/>
              <a:t>During reign of Domitian</a:t>
            </a:r>
          </a:p>
        </p:txBody>
      </p:sp>
      <p:sp>
        <p:nvSpPr>
          <p:cNvPr id="20" name="TextBox 19">
            <a:extLst>
              <a:ext uri="{FF2B5EF4-FFF2-40B4-BE49-F238E27FC236}">
                <a16:creationId xmlns:a16="http://schemas.microsoft.com/office/drawing/2014/main" id="{4D4CF31F-E153-5A40-911B-2AA8C84750EB}"/>
              </a:ext>
            </a:extLst>
          </p:cNvPr>
          <p:cNvSpPr txBox="1"/>
          <p:nvPr/>
        </p:nvSpPr>
        <p:spPr>
          <a:xfrm>
            <a:off x="5935593" y="674131"/>
            <a:ext cx="2215671" cy="646331"/>
          </a:xfrm>
          <a:prstGeom prst="rect">
            <a:avLst/>
          </a:prstGeom>
          <a:noFill/>
        </p:spPr>
        <p:txBody>
          <a:bodyPr wrap="none" rtlCol="0">
            <a:spAutoFit/>
          </a:bodyPr>
          <a:lstStyle/>
          <a:p>
            <a:pPr algn="ctr"/>
            <a:r>
              <a:rPr lang="en-US" dirty="0"/>
              <a:t>65-68 A.D. </a:t>
            </a:r>
          </a:p>
          <a:p>
            <a:pPr algn="ctr"/>
            <a:r>
              <a:rPr lang="en-US" b="1" dirty="0"/>
              <a:t>During reign of Nero</a:t>
            </a:r>
          </a:p>
        </p:txBody>
      </p:sp>
      <p:sp>
        <p:nvSpPr>
          <p:cNvPr id="22" name="TextBox 21">
            <a:extLst>
              <a:ext uri="{FF2B5EF4-FFF2-40B4-BE49-F238E27FC236}">
                <a16:creationId xmlns:a16="http://schemas.microsoft.com/office/drawing/2014/main" id="{15FF1010-6CC3-D346-A31D-1FB533CDED70}"/>
              </a:ext>
            </a:extLst>
          </p:cNvPr>
          <p:cNvSpPr txBox="1"/>
          <p:nvPr/>
        </p:nvSpPr>
        <p:spPr>
          <a:xfrm flipH="1">
            <a:off x="3606436" y="2937422"/>
            <a:ext cx="2759157"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Internal Evidence</a:t>
            </a:r>
          </a:p>
        </p:txBody>
      </p:sp>
      <p:sp>
        <p:nvSpPr>
          <p:cNvPr id="23" name="TextBox 22">
            <a:extLst>
              <a:ext uri="{FF2B5EF4-FFF2-40B4-BE49-F238E27FC236}">
                <a16:creationId xmlns:a16="http://schemas.microsoft.com/office/drawing/2014/main" id="{93AADEF8-C20D-E44A-8D04-97A391371723}"/>
              </a:ext>
            </a:extLst>
          </p:cNvPr>
          <p:cNvSpPr txBox="1"/>
          <p:nvPr/>
        </p:nvSpPr>
        <p:spPr>
          <a:xfrm>
            <a:off x="1094712" y="1778464"/>
            <a:ext cx="2126159" cy="1200329"/>
          </a:xfrm>
          <a:prstGeom prst="rect">
            <a:avLst/>
          </a:prstGeom>
          <a:noFill/>
        </p:spPr>
        <p:txBody>
          <a:bodyPr wrap="none" rtlCol="0">
            <a:spAutoFit/>
          </a:bodyPr>
          <a:lstStyle/>
          <a:p>
            <a:r>
              <a:rPr lang="en-US" dirty="0"/>
              <a:t>Irenaeus (180 A.D.)</a:t>
            </a:r>
          </a:p>
          <a:p>
            <a:r>
              <a:rPr lang="en-US" dirty="0"/>
              <a:t>Tertullian (193 A.D.)</a:t>
            </a:r>
          </a:p>
          <a:p>
            <a:r>
              <a:rPr lang="en-US" dirty="0"/>
              <a:t>Victorinus (300 A.D.)</a:t>
            </a:r>
          </a:p>
          <a:p>
            <a:r>
              <a:rPr lang="en-US" dirty="0"/>
              <a:t>Eusebius (325 A.D.) </a:t>
            </a:r>
          </a:p>
        </p:txBody>
      </p:sp>
      <p:sp>
        <p:nvSpPr>
          <p:cNvPr id="24" name="TextBox 23">
            <a:extLst>
              <a:ext uri="{FF2B5EF4-FFF2-40B4-BE49-F238E27FC236}">
                <a16:creationId xmlns:a16="http://schemas.microsoft.com/office/drawing/2014/main" id="{F763B84B-99E8-7B48-B833-1716C1470C46}"/>
              </a:ext>
            </a:extLst>
          </p:cNvPr>
          <p:cNvSpPr txBox="1"/>
          <p:nvPr/>
        </p:nvSpPr>
        <p:spPr>
          <a:xfrm>
            <a:off x="6153394" y="1820707"/>
            <a:ext cx="2395609" cy="1200329"/>
          </a:xfrm>
          <a:prstGeom prst="rect">
            <a:avLst/>
          </a:prstGeom>
          <a:noFill/>
        </p:spPr>
        <p:txBody>
          <a:bodyPr wrap="square" rtlCol="0">
            <a:spAutoFit/>
          </a:bodyPr>
          <a:lstStyle/>
          <a:p>
            <a:r>
              <a:rPr lang="en-US" dirty="0"/>
              <a:t>Syriac Version. 508 A.D. </a:t>
            </a:r>
          </a:p>
          <a:p>
            <a:r>
              <a:rPr lang="en-US" dirty="0"/>
              <a:t>No earlier external evidence for this date has been found</a:t>
            </a:r>
          </a:p>
        </p:txBody>
      </p:sp>
      <p:sp>
        <p:nvSpPr>
          <p:cNvPr id="25" name="TextBox 24">
            <a:extLst>
              <a:ext uri="{FF2B5EF4-FFF2-40B4-BE49-F238E27FC236}">
                <a16:creationId xmlns:a16="http://schemas.microsoft.com/office/drawing/2014/main" id="{B8794BAB-3370-6A47-B5BF-957FD405ADF4}"/>
              </a:ext>
            </a:extLst>
          </p:cNvPr>
          <p:cNvSpPr txBox="1"/>
          <p:nvPr/>
        </p:nvSpPr>
        <p:spPr>
          <a:xfrm flipH="1">
            <a:off x="3606435" y="1615891"/>
            <a:ext cx="2759158" cy="369332"/>
          </a:xfrm>
          <a:prstGeom prst="rect">
            <a:avLst/>
          </a:prstGeom>
          <a:noFill/>
        </p:spPr>
        <p:txBody>
          <a:bodyPr wrap="square" rtlCol="0">
            <a:spAutoFit/>
          </a:bodyPr>
          <a:lstStyle/>
          <a:p>
            <a:r>
              <a:rPr lang="en-US" dirty="0">
                <a:latin typeface="Aharoni" panose="02010803020104030203" pitchFamily="2" charset="-79"/>
                <a:cs typeface="Aharoni" panose="02010803020104030203" pitchFamily="2" charset="-79"/>
              </a:rPr>
              <a:t>External Evidence</a:t>
            </a:r>
          </a:p>
        </p:txBody>
      </p:sp>
      <p:sp>
        <p:nvSpPr>
          <p:cNvPr id="26" name="TextBox 25">
            <a:extLst>
              <a:ext uri="{FF2B5EF4-FFF2-40B4-BE49-F238E27FC236}">
                <a16:creationId xmlns:a16="http://schemas.microsoft.com/office/drawing/2014/main" id="{21B620D7-0457-7F44-AF5D-D3BABC7EB8C1}"/>
              </a:ext>
            </a:extLst>
          </p:cNvPr>
          <p:cNvSpPr txBox="1"/>
          <p:nvPr/>
        </p:nvSpPr>
        <p:spPr>
          <a:xfrm>
            <a:off x="1090146" y="3300239"/>
            <a:ext cx="2726131" cy="646331"/>
          </a:xfrm>
          <a:prstGeom prst="rect">
            <a:avLst/>
          </a:prstGeom>
          <a:noFill/>
        </p:spPr>
        <p:txBody>
          <a:bodyPr wrap="none" rtlCol="0">
            <a:spAutoFit/>
          </a:bodyPr>
          <a:lstStyle/>
          <a:p>
            <a:r>
              <a:rPr lang="en-US" dirty="0"/>
              <a:t>Rev. 3:10 - the whole world</a:t>
            </a:r>
          </a:p>
          <a:p>
            <a:r>
              <a:rPr lang="en-US" dirty="0"/>
              <a:t>Rev. 13:8 - all the world</a:t>
            </a:r>
          </a:p>
        </p:txBody>
      </p:sp>
      <p:sp>
        <p:nvSpPr>
          <p:cNvPr id="27" name="TextBox 26">
            <a:extLst>
              <a:ext uri="{FF2B5EF4-FFF2-40B4-BE49-F238E27FC236}">
                <a16:creationId xmlns:a16="http://schemas.microsoft.com/office/drawing/2014/main" id="{C0FC369C-8861-C747-8E01-67D06941D99A}"/>
              </a:ext>
            </a:extLst>
          </p:cNvPr>
          <p:cNvSpPr txBox="1"/>
          <p:nvPr/>
        </p:nvSpPr>
        <p:spPr>
          <a:xfrm>
            <a:off x="4116499" y="3425047"/>
            <a:ext cx="1459502" cy="369332"/>
          </a:xfrm>
          <a:prstGeom prst="rect">
            <a:avLst/>
          </a:prstGeom>
          <a:noFill/>
        </p:spPr>
        <p:txBody>
          <a:bodyPr wrap="none" rtlCol="0">
            <a:spAutoFit/>
          </a:bodyPr>
          <a:lstStyle/>
          <a:p>
            <a:r>
              <a:rPr lang="en-US" dirty="0"/>
              <a:t>--- Where ?---</a:t>
            </a:r>
          </a:p>
        </p:txBody>
      </p:sp>
      <p:sp>
        <p:nvSpPr>
          <p:cNvPr id="28" name="TextBox 27">
            <a:extLst>
              <a:ext uri="{FF2B5EF4-FFF2-40B4-BE49-F238E27FC236}">
                <a16:creationId xmlns:a16="http://schemas.microsoft.com/office/drawing/2014/main" id="{25D37687-668A-6145-B6E1-4406C67B46CE}"/>
              </a:ext>
            </a:extLst>
          </p:cNvPr>
          <p:cNvSpPr txBox="1"/>
          <p:nvPr/>
        </p:nvSpPr>
        <p:spPr>
          <a:xfrm>
            <a:off x="5882911" y="3441996"/>
            <a:ext cx="2477853" cy="369332"/>
          </a:xfrm>
          <a:prstGeom prst="rect">
            <a:avLst/>
          </a:prstGeom>
          <a:noFill/>
        </p:spPr>
        <p:txBody>
          <a:bodyPr wrap="square" rtlCol="0">
            <a:spAutoFit/>
          </a:bodyPr>
          <a:lstStyle/>
          <a:p>
            <a:r>
              <a:rPr lang="en-US" dirty="0"/>
              <a:t>Only in the city of Rome</a:t>
            </a:r>
          </a:p>
        </p:txBody>
      </p:sp>
      <p:sp>
        <p:nvSpPr>
          <p:cNvPr id="30" name="TextBox 29">
            <a:extLst>
              <a:ext uri="{FF2B5EF4-FFF2-40B4-BE49-F238E27FC236}">
                <a16:creationId xmlns:a16="http://schemas.microsoft.com/office/drawing/2014/main" id="{182CD24E-B02C-F84E-9BAB-FB0D69C8858B}"/>
              </a:ext>
            </a:extLst>
          </p:cNvPr>
          <p:cNvSpPr txBox="1"/>
          <p:nvPr/>
        </p:nvSpPr>
        <p:spPr>
          <a:xfrm>
            <a:off x="1050147" y="3964999"/>
            <a:ext cx="3066352" cy="646331"/>
          </a:xfrm>
          <a:prstGeom prst="rect">
            <a:avLst/>
          </a:prstGeom>
          <a:noFill/>
        </p:spPr>
        <p:txBody>
          <a:bodyPr wrap="none" rtlCol="0">
            <a:spAutoFit/>
          </a:bodyPr>
          <a:lstStyle/>
          <a:p>
            <a:r>
              <a:rPr lang="en-US" dirty="0"/>
              <a:t>13:15-17 - For not worshipping </a:t>
            </a:r>
          </a:p>
          <a:p>
            <a:r>
              <a:rPr lang="en-US" dirty="0"/>
              <a:t>the beast (Religious)</a:t>
            </a:r>
          </a:p>
        </p:txBody>
      </p:sp>
      <p:sp>
        <p:nvSpPr>
          <p:cNvPr id="31" name="TextBox 30">
            <a:extLst>
              <a:ext uri="{FF2B5EF4-FFF2-40B4-BE49-F238E27FC236}">
                <a16:creationId xmlns:a16="http://schemas.microsoft.com/office/drawing/2014/main" id="{9EF3C6B4-9D8A-0D42-A98E-44D6FE6919CE}"/>
              </a:ext>
            </a:extLst>
          </p:cNvPr>
          <p:cNvSpPr txBox="1"/>
          <p:nvPr/>
        </p:nvSpPr>
        <p:spPr>
          <a:xfrm>
            <a:off x="5889543" y="3933772"/>
            <a:ext cx="2659460" cy="646331"/>
          </a:xfrm>
          <a:prstGeom prst="rect">
            <a:avLst/>
          </a:prstGeom>
          <a:noFill/>
        </p:spPr>
        <p:txBody>
          <a:bodyPr wrap="square" rtlCol="0">
            <a:spAutoFit/>
          </a:bodyPr>
          <a:lstStyle/>
          <a:p>
            <a:r>
              <a:rPr lang="en-US" dirty="0"/>
              <a:t>As scapegoat for setting fire to Rome (Self-serving)</a:t>
            </a:r>
          </a:p>
        </p:txBody>
      </p:sp>
      <p:sp>
        <p:nvSpPr>
          <p:cNvPr id="32" name="TextBox 31">
            <a:extLst>
              <a:ext uri="{FF2B5EF4-FFF2-40B4-BE49-F238E27FC236}">
                <a16:creationId xmlns:a16="http://schemas.microsoft.com/office/drawing/2014/main" id="{8FD6A7BD-F27C-804E-AA09-7CFA05E8DE16}"/>
              </a:ext>
            </a:extLst>
          </p:cNvPr>
          <p:cNvSpPr txBox="1"/>
          <p:nvPr/>
        </p:nvSpPr>
        <p:spPr>
          <a:xfrm>
            <a:off x="1063625" y="4664540"/>
            <a:ext cx="3177473" cy="923330"/>
          </a:xfrm>
          <a:prstGeom prst="rect">
            <a:avLst/>
          </a:prstGeom>
          <a:noFill/>
        </p:spPr>
        <p:txBody>
          <a:bodyPr wrap="none" rtlCol="0">
            <a:spAutoFit/>
          </a:bodyPr>
          <a:lstStyle/>
          <a:p>
            <a:r>
              <a:rPr lang="en-US" dirty="0"/>
              <a:t>16:2, 10 - Against the beast,</a:t>
            </a:r>
          </a:p>
          <a:p>
            <a:r>
              <a:rPr lang="en-US" dirty="0"/>
              <a:t>those who worshiped his image</a:t>
            </a:r>
          </a:p>
          <a:p>
            <a:r>
              <a:rPr lang="en-US" dirty="0"/>
              <a:t>(Roman Empire)</a:t>
            </a:r>
          </a:p>
        </p:txBody>
      </p:sp>
      <p:sp>
        <p:nvSpPr>
          <p:cNvPr id="33" name="TextBox 32">
            <a:extLst>
              <a:ext uri="{FF2B5EF4-FFF2-40B4-BE49-F238E27FC236}">
                <a16:creationId xmlns:a16="http://schemas.microsoft.com/office/drawing/2014/main" id="{769B13B7-476D-A84A-B729-48CB6F175D6B}"/>
              </a:ext>
            </a:extLst>
          </p:cNvPr>
          <p:cNvSpPr txBox="1"/>
          <p:nvPr/>
        </p:nvSpPr>
        <p:spPr>
          <a:xfrm>
            <a:off x="4116499" y="4077966"/>
            <a:ext cx="1489831" cy="369332"/>
          </a:xfrm>
          <a:prstGeom prst="rect">
            <a:avLst/>
          </a:prstGeom>
          <a:noFill/>
        </p:spPr>
        <p:txBody>
          <a:bodyPr wrap="none" rtlCol="0">
            <a:spAutoFit/>
          </a:bodyPr>
          <a:lstStyle/>
          <a:p>
            <a:r>
              <a:rPr lang="en-US" dirty="0"/>
              <a:t>--- Reason?---</a:t>
            </a:r>
          </a:p>
        </p:txBody>
      </p:sp>
      <p:sp>
        <p:nvSpPr>
          <p:cNvPr id="34" name="TextBox 33">
            <a:extLst>
              <a:ext uri="{FF2B5EF4-FFF2-40B4-BE49-F238E27FC236}">
                <a16:creationId xmlns:a16="http://schemas.microsoft.com/office/drawing/2014/main" id="{10D77A31-8682-BA4C-BA45-421F8BE0C915}"/>
              </a:ext>
            </a:extLst>
          </p:cNvPr>
          <p:cNvSpPr txBox="1"/>
          <p:nvPr/>
        </p:nvSpPr>
        <p:spPr>
          <a:xfrm>
            <a:off x="4158440" y="4822762"/>
            <a:ext cx="1672253" cy="646331"/>
          </a:xfrm>
          <a:prstGeom prst="rect">
            <a:avLst/>
          </a:prstGeom>
          <a:noFill/>
        </p:spPr>
        <p:txBody>
          <a:bodyPr wrap="none" rtlCol="0">
            <a:spAutoFit/>
          </a:bodyPr>
          <a:lstStyle/>
          <a:p>
            <a:pPr algn="ctr"/>
            <a:r>
              <a:rPr lang="en-US" dirty="0"/>
              <a:t>--- Battle of </a:t>
            </a:r>
          </a:p>
          <a:p>
            <a:pPr algn="ctr"/>
            <a:r>
              <a:rPr lang="en-US" dirty="0"/>
              <a:t>Armageddon---</a:t>
            </a:r>
          </a:p>
        </p:txBody>
      </p:sp>
      <p:sp>
        <p:nvSpPr>
          <p:cNvPr id="35" name="TextBox 34">
            <a:extLst>
              <a:ext uri="{FF2B5EF4-FFF2-40B4-BE49-F238E27FC236}">
                <a16:creationId xmlns:a16="http://schemas.microsoft.com/office/drawing/2014/main" id="{310AF60A-0E3B-8B47-9466-F0B9DA47E710}"/>
              </a:ext>
            </a:extLst>
          </p:cNvPr>
          <p:cNvSpPr txBox="1"/>
          <p:nvPr/>
        </p:nvSpPr>
        <p:spPr>
          <a:xfrm>
            <a:off x="5877834" y="4660133"/>
            <a:ext cx="2659460" cy="923330"/>
          </a:xfrm>
          <a:prstGeom prst="rect">
            <a:avLst/>
          </a:prstGeom>
          <a:noFill/>
        </p:spPr>
        <p:txBody>
          <a:bodyPr wrap="square" rtlCol="0">
            <a:spAutoFit/>
          </a:bodyPr>
          <a:lstStyle/>
          <a:p>
            <a:r>
              <a:rPr lang="en-US" dirty="0"/>
              <a:t>The sixth bowl of wrath was against the beast </a:t>
            </a:r>
          </a:p>
          <a:p>
            <a:r>
              <a:rPr lang="en-US" dirty="0"/>
              <a:t>(not Jerusalem)</a:t>
            </a:r>
          </a:p>
        </p:txBody>
      </p:sp>
      <p:sp>
        <p:nvSpPr>
          <p:cNvPr id="38" name="TextBox 37">
            <a:extLst>
              <a:ext uri="{FF2B5EF4-FFF2-40B4-BE49-F238E27FC236}">
                <a16:creationId xmlns:a16="http://schemas.microsoft.com/office/drawing/2014/main" id="{73BE830C-BDF2-6F45-A0D0-7E7D22F14FEA}"/>
              </a:ext>
            </a:extLst>
          </p:cNvPr>
          <p:cNvSpPr txBox="1"/>
          <p:nvPr/>
        </p:nvSpPr>
        <p:spPr>
          <a:xfrm>
            <a:off x="774787" y="5741685"/>
            <a:ext cx="7654839" cy="923330"/>
          </a:xfrm>
          <a:prstGeom prst="rect">
            <a:avLst/>
          </a:prstGeom>
          <a:noFill/>
        </p:spPr>
        <p:txBody>
          <a:bodyPr wrap="square" rtlCol="0">
            <a:spAutoFit/>
          </a:bodyPr>
          <a:lstStyle/>
          <a:p>
            <a:r>
              <a:rPr lang="en-US" dirty="0"/>
              <a:t>The date of 95-96 A.D. fits the theme of Revelation that Christ is “Lord of </a:t>
            </a:r>
          </a:p>
          <a:p>
            <a:r>
              <a:rPr lang="en-US" dirty="0"/>
              <a:t>lords and King of kings” (17:14).  Those who reign with Him for 1,000 years were</a:t>
            </a:r>
          </a:p>
          <a:p>
            <a:r>
              <a:rPr lang="en-US" dirty="0"/>
              <a:t>souls of those who had been beheaded for the testimony of Jesus” (20:4).  </a:t>
            </a:r>
          </a:p>
        </p:txBody>
      </p:sp>
    </p:spTree>
    <p:extLst>
      <p:ext uri="{BB962C8B-B14F-4D97-AF65-F5344CB8AC3E}">
        <p14:creationId xmlns:p14="http://schemas.microsoft.com/office/powerpoint/2010/main" val="160113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4BF5A-E096-9D41-B81C-62A2D3488B70}"/>
              </a:ext>
            </a:extLst>
          </p:cNvPr>
          <p:cNvSpPr txBox="1"/>
          <p:nvPr/>
        </p:nvSpPr>
        <p:spPr>
          <a:xfrm>
            <a:off x="4738690" y="533400"/>
            <a:ext cx="4190998" cy="6093976"/>
          </a:xfrm>
          <a:prstGeom prst="rect">
            <a:avLst/>
          </a:prstGeom>
          <a:noFill/>
        </p:spPr>
        <p:txBody>
          <a:bodyPr wrap="square" rtlCol="0">
            <a:spAutoFit/>
          </a:bodyPr>
          <a:lstStyle/>
          <a:p>
            <a:r>
              <a:rPr lang="en-US" dirty="0"/>
              <a:t>“Domitian was a paranoid bully with a reputation for sadism, said to torture flies with his pen. He was the last emperor to be a subject of Suetonius’ moralistic biography, which depicts Domitian as capable of “savage cruelty” (Suetonius, </a:t>
            </a:r>
            <a:r>
              <a:rPr lang="en-US" i="1" dirty="0"/>
              <a:t>Domitian</a:t>
            </a:r>
            <a:r>
              <a:rPr lang="en-US" dirty="0"/>
              <a:t> 11.1-3). Meanwhile Tacitus wrote that he was “by nature a man who plunged into violence.” (Tacitus, </a:t>
            </a:r>
            <a:r>
              <a:rPr lang="en-US" i="1" dirty="0"/>
              <a:t>Agricola</a:t>
            </a:r>
            <a:r>
              <a:rPr lang="en-US" dirty="0"/>
              <a:t>, 42.)</a:t>
            </a:r>
          </a:p>
          <a:p>
            <a:endParaRPr lang="en-US" dirty="0"/>
          </a:p>
          <a:p>
            <a:r>
              <a:rPr lang="en-US" dirty="0"/>
              <a:t>Where emperors often continued the charade that the Empire really was just like the Republic it had supplanted, Domitian eroded the traditions of the senate and ruled openly as a despot. He claimed he was a living god and made sure priests worshipped the cults of his father and brother.”  </a:t>
            </a:r>
          </a:p>
          <a:p>
            <a:r>
              <a:rPr lang="en-US" sz="1600" dirty="0"/>
              <a:t>-</a:t>
            </a:r>
          </a:p>
          <a:p>
            <a:r>
              <a:rPr lang="en-US" sz="1600" dirty="0"/>
              <a:t>-- ://www.historyhit.com/facts-about-emperor-domitian/</a:t>
            </a:r>
          </a:p>
        </p:txBody>
      </p:sp>
      <p:pic>
        <p:nvPicPr>
          <p:cNvPr id="4" name="Picture 3" descr="A statue of a person&#10;&#10;Description automatically generatedD">
            <a:extLst>
              <a:ext uri="{FF2B5EF4-FFF2-40B4-BE49-F238E27FC236}">
                <a16:creationId xmlns:a16="http://schemas.microsoft.com/office/drawing/2014/main" id="{D428A713-BCB9-CA43-80BE-383FDF6E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533400"/>
            <a:ext cx="4391025" cy="5477241"/>
          </a:xfrm>
          <a:prstGeom prst="rect">
            <a:avLst/>
          </a:prstGeom>
        </p:spPr>
      </p:pic>
      <p:sp>
        <p:nvSpPr>
          <p:cNvPr id="5" name="TextBox 4">
            <a:extLst>
              <a:ext uri="{FF2B5EF4-FFF2-40B4-BE49-F238E27FC236}">
                <a16:creationId xmlns:a16="http://schemas.microsoft.com/office/drawing/2014/main" id="{B2CBF004-230B-1446-9557-5C417ED420D2}"/>
              </a:ext>
            </a:extLst>
          </p:cNvPr>
          <p:cNvSpPr txBox="1"/>
          <p:nvPr/>
        </p:nvSpPr>
        <p:spPr>
          <a:xfrm>
            <a:off x="685800" y="6165711"/>
            <a:ext cx="2776722" cy="954107"/>
          </a:xfrm>
          <a:prstGeom prst="rect">
            <a:avLst/>
          </a:prstGeom>
          <a:noFill/>
        </p:spPr>
        <p:txBody>
          <a:bodyPr wrap="none" rtlCol="0">
            <a:spAutoFit/>
          </a:bodyPr>
          <a:lstStyle/>
          <a:p>
            <a:r>
              <a:rPr lang="en-US" sz="2000" b="1" dirty="0">
                <a:latin typeface="Bauhaus 93" pitchFamily="82" charset="77"/>
              </a:rPr>
              <a:t>Domitian (A.D. 81–96</a:t>
            </a:r>
            <a:r>
              <a:rPr lang="en-US" dirty="0"/>
              <a:t>)</a:t>
            </a:r>
          </a:p>
          <a:p>
            <a:endParaRPr lang="en-US" dirty="0"/>
          </a:p>
          <a:p>
            <a:endParaRPr lang="en-US" dirty="0"/>
          </a:p>
        </p:txBody>
      </p:sp>
    </p:spTree>
    <p:extLst>
      <p:ext uri="{BB962C8B-B14F-4D97-AF65-F5344CB8AC3E}">
        <p14:creationId xmlns:p14="http://schemas.microsoft.com/office/powerpoint/2010/main" val="2923546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Revelation</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a:t>
            </a:r>
          </a:p>
        </p:txBody>
      </p:sp>
      <p:cxnSp>
        <p:nvCxnSpPr>
          <p:cNvPr id="5" name="Straight Connector 4"/>
          <p:cNvCxnSpPr/>
          <p:nvPr/>
        </p:nvCxnSpPr>
        <p:spPr>
          <a:xfrm rot="5400000">
            <a:off x="-419100" y="28575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467600" y="28194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4864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620000" y="54864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4400" y="6629400"/>
            <a:ext cx="7848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05400"/>
            <a:ext cx="876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638800"/>
            <a:ext cx="876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rot="10800000" flipV="1">
            <a:off x="2971800" y="4343400"/>
            <a:ext cx="3048000" cy="369332"/>
          </a:xfrm>
          <a:prstGeom prst="rect">
            <a:avLst/>
          </a:prstGeom>
          <a:noFill/>
        </p:spPr>
        <p:txBody>
          <a:bodyPr wrap="square" rtlCol="0">
            <a:spAutoFit/>
          </a:bodyPr>
          <a:lstStyle/>
          <a:p>
            <a:r>
              <a:rPr lang="en-US" b="1" dirty="0"/>
              <a:t>        Seven churches of Asia</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228600" y="4724400"/>
            <a:ext cx="1676400" cy="338554"/>
          </a:xfrm>
          <a:prstGeom prst="rect">
            <a:avLst/>
          </a:prstGeom>
          <a:noFill/>
        </p:spPr>
        <p:txBody>
          <a:bodyPr wrap="square" rtlCol="0">
            <a:spAutoFit/>
          </a:bodyPr>
          <a:lstStyle/>
          <a:p>
            <a:r>
              <a:rPr lang="en-US" sz="1600" b="1" i="1" dirty="0"/>
              <a:t>    </a:t>
            </a:r>
            <a:endParaRPr lang="en-US" b="1" i="1" dirty="0"/>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192797" y="1551058"/>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8763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990600" y="4267200"/>
            <a:ext cx="777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4724400"/>
            <a:ext cx="876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6019800"/>
            <a:ext cx="876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2672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429000" y="3733800"/>
            <a:ext cx="1295400" cy="584775"/>
          </a:xfrm>
          <a:prstGeom prst="rect">
            <a:avLst/>
          </a:prstGeom>
          <a:noFill/>
        </p:spPr>
        <p:txBody>
          <a:bodyPr wrap="square" rtlCol="0">
            <a:spAutoFit/>
          </a:bodyPr>
          <a:lstStyle/>
          <a:p>
            <a:r>
              <a:rPr lang="en-US" sz="1600" b="1" dirty="0"/>
              <a:t>Chapters </a:t>
            </a:r>
          </a:p>
          <a:p>
            <a:r>
              <a:rPr lang="en-US" sz="1600" b="1" dirty="0"/>
              <a:t>     4-7  </a:t>
            </a:r>
          </a:p>
        </p:txBody>
      </p:sp>
      <p:sp>
        <p:nvSpPr>
          <p:cNvPr id="52" name="TextBox 51"/>
          <p:cNvSpPr txBox="1"/>
          <p:nvPr/>
        </p:nvSpPr>
        <p:spPr>
          <a:xfrm>
            <a:off x="5638800" y="3505200"/>
            <a:ext cx="1143000" cy="830997"/>
          </a:xfrm>
          <a:prstGeom prst="rect">
            <a:avLst/>
          </a:prstGeom>
          <a:noFill/>
        </p:spPr>
        <p:txBody>
          <a:bodyPr wrap="square" rtlCol="0">
            <a:spAutoFit/>
          </a:bodyPr>
          <a:lstStyle/>
          <a:p>
            <a:r>
              <a:rPr lang="en-US" sz="1600" dirty="0"/>
              <a:t>     </a:t>
            </a:r>
            <a:r>
              <a:rPr lang="en-US" sz="1600" b="1" dirty="0"/>
              <a:t>Chapters</a:t>
            </a:r>
          </a:p>
          <a:p>
            <a:r>
              <a:rPr lang="en-US" sz="1600" b="1" dirty="0"/>
              <a:t>    12-14</a:t>
            </a:r>
          </a:p>
        </p:txBody>
      </p:sp>
      <p:sp>
        <p:nvSpPr>
          <p:cNvPr id="44" name="TextBox 43"/>
          <p:cNvSpPr txBox="1"/>
          <p:nvPr/>
        </p:nvSpPr>
        <p:spPr>
          <a:xfrm>
            <a:off x="1295400" y="460058"/>
            <a:ext cx="1333500" cy="677108"/>
          </a:xfrm>
          <a:prstGeom prst="rect">
            <a:avLst/>
          </a:prstGeom>
          <a:solidFill>
            <a:srgbClr val="FFC000"/>
          </a:solidFill>
        </p:spPr>
        <p:txBody>
          <a:bodyPr wrap="square" rtlCol="0">
            <a:spAutoFit/>
          </a:bodyPr>
          <a:lstStyle/>
          <a:p>
            <a:r>
              <a:rPr lang="en-US" sz="2000" b="1" dirty="0"/>
              <a:t> </a:t>
            </a:r>
            <a:r>
              <a:rPr lang="en-US" b="1" dirty="0"/>
              <a:t>95 A.D.</a:t>
            </a:r>
          </a:p>
          <a:p>
            <a:r>
              <a:rPr lang="en-US" b="1" dirty="0"/>
              <a:t>Domitian</a:t>
            </a:r>
          </a:p>
        </p:txBody>
      </p:sp>
      <p:sp>
        <p:nvSpPr>
          <p:cNvPr id="48" name="TextBox 47"/>
          <p:cNvSpPr txBox="1"/>
          <p:nvPr/>
        </p:nvSpPr>
        <p:spPr>
          <a:xfrm>
            <a:off x="0" y="5715000"/>
            <a:ext cx="833883" cy="338554"/>
          </a:xfrm>
          <a:prstGeom prst="rect">
            <a:avLst/>
          </a:prstGeom>
          <a:noFill/>
        </p:spPr>
        <p:txBody>
          <a:bodyPr wrap="square" rtlCol="0">
            <a:spAutoFit/>
          </a:bodyPr>
          <a:lstStyle/>
          <a:p>
            <a:r>
              <a:rPr lang="en-US" sz="1600" dirty="0"/>
              <a:t>Theme</a:t>
            </a:r>
          </a:p>
        </p:txBody>
      </p:sp>
      <p:sp>
        <p:nvSpPr>
          <p:cNvPr id="51" name="TextBox 50"/>
          <p:cNvSpPr txBox="1"/>
          <p:nvPr/>
        </p:nvSpPr>
        <p:spPr>
          <a:xfrm rot="10800000" flipV="1">
            <a:off x="906097" y="5616715"/>
            <a:ext cx="7772401" cy="369332"/>
          </a:xfrm>
          <a:prstGeom prst="rect">
            <a:avLst/>
          </a:prstGeom>
          <a:noFill/>
        </p:spPr>
        <p:txBody>
          <a:bodyPr wrap="square" rtlCol="0">
            <a:spAutoFit/>
          </a:bodyPr>
          <a:lstStyle/>
          <a:p>
            <a:r>
              <a:rPr lang="en-US" dirty="0"/>
              <a:t>    </a:t>
            </a:r>
            <a:r>
              <a:rPr lang="en-US" b="1" dirty="0"/>
              <a:t>Christ and His army will reign over Satan and his allies.   God wins! (17:14)</a:t>
            </a:r>
          </a:p>
        </p:txBody>
      </p:sp>
      <p:sp>
        <p:nvSpPr>
          <p:cNvPr id="53" name="TextBox 52"/>
          <p:cNvSpPr txBox="1"/>
          <p:nvPr/>
        </p:nvSpPr>
        <p:spPr>
          <a:xfrm>
            <a:off x="0" y="5943600"/>
            <a:ext cx="990600" cy="615553"/>
          </a:xfrm>
          <a:prstGeom prst="rect">
            <a:avLst/>
          </a:prstGeom>
          <a:noFill/>
        </p:spPr>
        <p:txBody>
          <a:bodyPr wrap="square" rtlCol="0">
            <a:spAutoFit/>
          </a:bodyPr>
          <a:lstStyle/>
          <a:p>
            <a:r>
              <a:rPr lang="en-US" dirty="0"/>
              <a:t>    </a:t>
            </a:r>
            <a:r>
              <a:rPr lang="en-US" sz="1600" dirty="0"/>
              <a:t>Key</a:t>
            </a:r>
          </a:p>
          <a:p>
            <a:r>
              <a:rPr lang="en-US" sz="1600" dirty="0"/>
              <a:t>  Verse</a:t>
            </a:r>
          </a:p>
        </p:txBody>
      </p:sp>
      <p:sp>
        <p:nvSpPr>
          <p:cNvPr id="54" name="TextBox 53"/>
          <p:cNvSpPr txBox="1"/>
          <p:nvPr/>
        </p:nvSpPr>
        <p:spPr>
          <a:xfrm>
            <a:off x="911500" y="5990272"/>
            <a:ext cx="8232500" cy="646331"/>
          </a:xfrm>
          <a:prstGeom prst="rect">
            <a:avLst/>
          </a:prstGeom>
          <a:noFill/>
        </p:spPr>
        <p:txBody>
          <a:bodyPr wrap="square" rtlCol="0">
            <a:spAutoFit/>
          </a:bodyPr>
          <a:lstStyle/>
          <a:p>
            <a:r>
              <a:rPr lang="en-US" b="1" dirty="0"/>
              <a:t>     “</a:t>
            </a:r>
            <a:r>
              <a:rPr lang="en-US" b="1" i="1" dirty="0"/>
              <a:t>The revelation of Jesus Christ, which God gave him to show to his servants </a:t>
            </a:r>
          </a:p>
          <a:p>
            <a:r>
              <a:rPr lang="en-US" b="1" i="1" dirty="0"/>
              <a:t>the things that </a:t>
            </a:r>
            <a:r>
              <a:rPr lang="en-US" b="1" i="1" u="sng" dirty="0"/>
              <a:t>must soon take place</a:t>
            </a:r>
            <a:r>
              <a:rPr lang="en-US" b="1" i="1" dirty="0"/>
              <a:t>.…”</a:t>
            </a:r>
            <a:r>
              <a:rPr lang="en-US" b="1" dirty="0"/>
              <a:t> (1:1-2) </a:t>
            </a:r>
          </a:p>
        </p:txBody>
      </p:sp>
      <p:sp>
        <p:nvSpPr>
          <p:cNvPr id="55" name="TextBox 54"/>
          <p:cNvSpPr txBox="1"/>
          <p:nvPr/>
        </p:nvSpPr>
        <p:spPr>
          <a:xfrm>
            <a:off x="0" y="4724400"/>
            <a:ext cx="1295400" cy="369332"/>
          </a:xfrm>
          <a:prstGeom prst="rect">
            <a:avLst/>
          </a:prstGeom>
          <a:noFill/>
        </p:spPr>
        <p:txBody>
          <a:bodyPr wrap="square" rtlCol="0">
            <a:spAutoFit/>
          </a:bodyPr>
          <a:lstStyle/>
          <a:p>
            <a:r>
              <a:rPr lang="en-US" dirty="0"/>
              <a:t>Style</a:t>
            </a:r>
          </a:p>
        </p:txBody>
      </p:sp>
      <p:sp>
        <p:nvSpPr>
          <p:cNvPr id="59" name="TextBox 58"/>
          <p:cNvSpPr txBox="1"/>
          <p:nvPr/>
        </p:nvSpPr>
        <p:spPr>
          <a:xfrm>
            <a:off x="990600" y="4724400"/>
            <a:ext cx="7162800" cy="369332"/>
          </a:xfrm>
          <a:prstGeom prst="rect">
            <a:avLst/>
          </a:prstGeom>
          <a:noFill/>
        </p:spPr>
        <p:txBody>
          <a:bodyPr wrap="square" rtlCol="0">
            <a:spAutoFit/>
          </a:bodyPr>
          <a:lstStyle/>
          <a:p>
            <a:r>
              <a:rPr lang="en-US" dirty="0"/>
              <a:t>                     </a:t>
            </a:r>
            <a:r>
              <a:rPr lang="en-US" b="1" dirty="0"/>
              <a:t>Apocalyptic literature – written in signs and symbols</a:t>
            </a:r>
          </a:p>
        </p:txBody>
      </p:sp>
      <p:sp>
        <p:nvSpPr>
          <p:cNvPr id="63" name="TextBox 62"/>
          <p:cNvSpPr txBox="1"/>
          <p:nvPr/>
        </p:nvSpPr>
        <p:spPr>
          <a:xfrm>
            <a:off x="-152400" y="5105400"/>
            <a:ext cx="1342149" cy="369332"/>
          </a:xfrm>
          <a:prstGeom prst="rect">
            <a:avLst/>
          </a:prstGeom>
          <a:noFill/>
        </p:spPr>
        <p:txBody>
          <a:bodyPr wrap="square" rtlCol="0">
            <a:spAutoFit/>
          </a:bodyPr>
          <a:lstStyle/>
          <a:p>
            <a:r>
              <a:rPr lang="en-US" dirty="0"/>
              <a:t>  </a:t>
            </a:r>
            <a:r>
              <a:rPr lang="en-US" sz="1600" dirty="0"/>
              <a:t>Conditions</a:t>
            </a:r>
          </a:p>
        </p:txBody>
      </p:sp>
      <p:sp>
        <p:nvSpPr>
          <p:cNvPr id="64" name="TextBox 63"/>
          <p:cNvSpPr txBox="1"/>
          <p:nvPr/>
        </p:nvSpPr>
        <p:spPr>
          <a:xfrm>
            <a:off x="1007064" y="5044587"/>
            <a:ext cx="7553218" cy="646331"/>
          </a:xfrm>
          <a:prstGeom prst="rect">
            <a:avLst/>
          </a:prstGeom>
          <a:noFill/>
        </p:spPr>
        <p:txBody>
          <a:bodyPr wrap="square" rtlCol="0">
            <a:spAutoFit/>
          </a:bodyPr>
          <a:lstStyle/>
          <a:p>
            <a:r>
              <a:rPr lang="en-US" b="1" dirty="0"/>
              <a:t>Written during the time when Satan was using a world empire (Rome) in an attempt to abolish the church</a:t>
            </a:r>
            <a:r>
              <a:rPr lang="en-US" dirty="0"/>
              <a:t>.   </a:t>
            </a:r>
          </a:p>
        </p:txBody>
      </p:sp>
      <p:sp>
        <p:nvSpPr>
          <p:cNvPr id="65" name="TextBox 64"/>
          <p:cNvSpPr txBox="1"/>
          <p:nvPr/>
        </p:nvSpPr>
        <p:spPr>
          <a:xfrm>
            <a:off x="-152400" y="4343400"/>
            <a:ext cx="1455756" cy="369332"/>
          </a:xfrm>
          <a:prstGeom prst="rect">
            <a:avLst/>
          </a:prstGeom>
          <a:noFill/>
        </p:spPr>
        <p:txBody>
          <a:bodyPr wrap="square" rtlCol="0">
            <a:spAutoFit/>
          </a:bodyPr>
          <a:lstStyle/>
          <a:p>
            <a:r>
              <a:rPr lang="en-US" dirty="0"/>
              <a:t>  </a:t>
            </a:r>
            <a:r>
              <a:rPr lang="en-US" sz="1600" dirty="0"/>
              <a:t>Written to</a:t>
            </a:r>
          </a:p>
        </p:txBody>
      </p:sp>
      <p:sp>
        <p:nvSpPr>
          <p:cNvPr id="66" name="TextBox 65"/>
          <p:cNvSpPr txBox="1"/>
          <p:nvPr/>
        </p:nvSpPr>
        <p:spPr>
          <a:xfrm>
            <a:off x="1447800" y="1447800"/>
            <a:ext cx="903354" cy="369332"/>
          </a:xfrm>
          <a:prstGeom prst="rect">
            <a:avLst/>
          </a:prstGeom>
          <a:noFill/>
        </p:spPr>
        <p:txBody>
          <a:bodyPr wrap="square" rtlCol="0">
            <a:spAutoFit/>
          </a:bodyPr>
          <a:lstStyle/>
          <a:p>
            <a:r>
              <a:rPr lang="en-US" b="1" dirty="0"/>
              <a:t>Intro</a:t>
            </a:r>
          </a:p>
        </p:txBody>
      </p:sp>
      <p:sp>
        <p:nvSpPr>
          <p:cNvPr id="67" name="TextBox 66"/>
          <p:cNvSpPr txBox="1"/>
          <p:nvPr/>
        </p:nvSpPr>
        <p:spPr>
          <a:xfrm>
            <a:off x="1082844" y="1863289"/>
            <a:ext cx="1633266" cy="1169551"/>
          </a:xfrm>
          <a:prstGeom prst="rect">
            <a:avLst/>
          </a:prstGeom>
          <a:noFill/>
        </p:spPr>
        <p:txBody>
          <a:bodyPr wrap="square" rtlCol="0">
            <a:spAutoFit/>
          </a:bodyPr>
          <a:lstStyle/>
          <a:p>
            <a:pPr>
              <a:buFont typeface="Arial" pitchFamily="34" charset="0"/>
              <a:buChar char="•"/>
            </a:pPr>
            <a:r>
              <a:rPr lang="en-US" sz="1400" b="1" dirty="0"/>
              <a:t>About John</a:t>
            </a:r>
          </a:p>
          <a:p>
            <a:pPr>
              <a:buFont typeface="Arial" pitchFamily="34" charset="0"/>
              <a:buChar char="•"/>
            </a:pPr>
            <a:r>
              <a:rPr lang="en-US" sz="1400" b="1" dirty="0"/>
              <a:t>The vision</a:t>
            </a:r>
          </a:p>
          <a:p>
            <a:pPr>
              <a:buFont typeface="Arial" pitchFamily="34" charset="0"/>
              <a:buChar char="•"/>
            </a:pPr>
            <a:r>
              <a:rPr lang="en-US" sz="1400" b="1" dirty="0"/>
              <a:t>The purpose</a:t>
            </a:r>
          </a:p>
          <a:p>
            <a:pPr>
              <a:buFont typeface="Arial" pitchFamily="34" charset="0"/>
              <a:buChar char="•"/>
            </a:pPr>
            <a:r>
              <a:rPr lang="en-US" sz="1400" b="1" dirty="0"/>
              <a:t>The mystery</a:t>
            </a:r>
          </a:p>
          <a:p>
            <a:r>
              <a:rPr lang="en-US" sz="1400" b="1" dirty="0"/>
              <a:t>   explained</a:t>
            </a:r>
          </a:p>
        </p:txBody>
      </p:sp>
      <p:sp>
        <p:nvSpPr>
          <p:cNvPr id="68" name="TextBox 67"/>
          <p:cNvSpPr txBox="1"/>
          <p:nvPr/>
        </p:nvSpPr>
        <p:spPr>
          <a:xfrm>
            <a:off x="1219200" y="3733800"/>
            <a:ext cx="1010085" cy="584775"/>
          </a:xfrm>
          <a:prstGeom prst="rect">
            <a:avLst/>
          </a:prstGeom>
          <a:noFill/>
        </p:spPr>
        <p:txBody>
          <a:bodyPr wrap="square" rtlCol="0">
            <a:spAutoFit/>
          </a:bodyPr>
          <a:lstStyle/>
          <a:p>
            <a:r>
              <a:rPr lang="en-US" sz="1600" b="1" dirty="0"/>
              <a:t>Chapter </a:t>
            </a:r>
          </a:p>
          <a:p>
            <a:r>
              <a:rPr lang="en-US" sz="1600" b="1" dirty="0"/>
              <a:t>        1</a:t>
            </a:r>
          </a:p>
        </p:txBody>
      </p:sp>
      <p:cxnSp>
        <p:nvCxnSpPr>
          <p:cNvPr id="69" name="Straight Connector 68"/>
          <p:cNvCxnSpPr/>
          <p:nvPr/>
        </p:nvCxnSpPr>
        <p:spPr>
          <a:xfrm rot="5400000">
            <a:off x="2095500" y="27813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286000" y="1447800"/>
            <a:ext cx="1488149" cy="369332"/>
          </a:xfrm>
          <a:prstGeom prst="rect">
            <a:avLst/>
          </a:prstGeom>
          <a:noFill/>
        </p:spPr>
        <p:txBody>
          <a:bodyPr wrap="square" rtlCol="0">
            <a:spAutoFit/>
          </a:bodyPr>
          <a:lstStyle/>
          <a:p>
            <a:r>
              <a:rPr lang="en-US" b="1" dirty="0">
                <a:solidFill>
                  <a:srgbClr val="FFFF00"/>
                </a:solidFill>
                <a:latin typeface="Arial Narrow" pitchFamily="34" charset="0"/>
              </a:rPr>
              <a:t> </a:t>
            </a:r>
            <a:r>
              <a:rPr lang="en-US" b="1" dirty="0">
                <a:latin typeface="Arial Narrow" pitchFamily="34" charset="0"/>
              </a:rPr>
              <a:t>7 Churches</a:t>
            </a:r>
          </a:p>
        </p:txBody>
      </p:sp>
      <p:sp>
        <p:nvSpPr>
          <p:cNvPr id="74" name="TextBox 73"/>
          <p:cNvSpPr txBox="1"/>
          <p:nvPr/>
        </p:nvSpPr>
        <p:spPr>
          <a:xfrm>
            <a:off x="2286000" y="3733800"/>
            <a:ext cx="1428826" cy="584775"/>
          </a:xfrm>
          <a:prstGeom prst="rect">
            <a:avLst/>
          </a:prstGeom>
          <a:noFill/>
        </p:spPr>
        <p:txBody>
          <a:bodyPr wrap="square" rtlCol="0">
            <a:spAutoFit/>
          </a:bodyPr>
          <a:lstStyle/>
          <a:p>
            <a:r>
              <a:rPr lang="en-US" sz="1600" b="1" dirty="0"/>
              <a:t>  Chapters </a:t>
            </a:r>
          </a:p>
          <a:p>
            <a:r>
              <a:rPr lang="en-US" sz="1600" b="1" dirty="0"/>
              <a:t>      2-3 </a:t>
            </a:r>
          </a:p>
        </p:txBody>
      </p:sp>
      <p:sp>
        <p:nvSpPr>
          <p:cNvPr id="78" name="TextBox 77"/>
          <p:cNvSpPr txBox="1"/>
          <p:nvPr/>
        </p:nvSpPr>
        <p:spPr>
          <a:xfrm>
            <a:off x="2286000" y="1752600"/>
            <a:ext cx="1295400" cy="1846659"/>
          </a:xfrm>
          <a:prstGeom prst="rect">
            <a:avLst/>
          </a:prstGeom>
          <a:noFill/>
        </p:spPr>
        <p:txBody>
          <a:bodyPr wrap="square" rtlCol="0">
            <a:spAutoFit/>
          </a:bodyPr>
          <a:lstStyle/>
          <a:p>
            <a:pPr>
              <a:buFont typeface="Arial" pitchFamily="34" charset="0"/>
              <a:buChar char="•"/>
            </a:pPr>
            <a:r>
              <a:rPr lang="en-US" sz="1400" b="1" dirty="0">
                <a:latin typeface="Arial Narrow" pitchFamily="34" charset="0"/>
              </a:rPr>
              <a:t>Ephesus</a:t>
            </a:r>
          </a:p>
          <a:p>
            <a:pPr>
              <a:buFont typeface="Arial" pitchFamily="34" charset="0"/>
              <a:buChar char="•"/>
            </a:pPr>
            <a:r>
              <a:rPr lang="en-US" sz="1400" b="1" dirty="0">
                <a:latin typeface="Arial Narrow" pitchFamily="34" charset="0"/>
              </a:rPr>
              <a:t>Smyrna</a:t>
            </a:r>
          </a:p>
          <a:p>
            <a:pPr>
              <a:buFont typeface="Arial" pitchFamily="34" charset="0"/>
              <a:buChar char="•"/>
            </a:pPr>
            <a:r>
              <a:rPr lang="en-US" sz="1400" b="1" dirty="0">
                <a:latin typeface="Arial Narrow" pitchFamily="34" charset="0"/>
              </a:rPr>
              <a:t>Pergamos</a:t>
            </a:r>
          </a:p>
          <a:p>
            <a:pPr>
              <a:buFont typeface="Arial" pitchFamily="34" charset="0"/>
              <a:buChar char="•"/>
            </a:pPr>
            <a:r>
              <a:rPr lang="en-US" sz="1400" b="1" dirty="0">
                <a:latin typeface="Arial Narrow" pitchFamily="34" charset="0"/>
              </a:rPr>
              <a:t>Thyatira</a:t>
            </a:r>
          </a:p>
          <a:p>
            <a:pPr>
              <a:buFont typeface="Arial" pitchFamily="34" charset="0"/>
              <a:buChar char="•"/>
            </a:pPr>
            <a:r>
              <a:rPr lang="en-US" sz="1400" b="1" dirty="0">
                <a:latin typeface="Arial Narrow" pitchFamily="34" charset="0"/>
              </a:rPr>
              <a:t>Sardis</a:t>
            </a:r>
          </a:p>
          <a:p>
            <a:pPr>
              <a:buFont typeface="Arial" pitchFamily="34" charset="0"/>
              <a:buChar char="•"/>
            </a:pPr>
            <a:r>
              <a:rPr lang="en-US" sz="1400" b="1" dirty="0">
                <a:latin typeface="Arial Narrow" pitchFamily="34" charset="0"/>
              </a:rPr>
              <a:t>Philadelphia</a:t>
            </a:r>
          </a:p>
          <a:p>
            <a:pPr>
              <a:buFont typeface="Arial" pitchFamily="34" charset="0"/>
              <a:buChar char="•"/>
            </a:pPr>
            <a:r>
              <a:rPr lang="en-US" sz="1400" b="1" dirty="0">
                <a:latin typeface="Arial Narrow" pitchFamily="34" charset="0"/>
              </a:rPr>
              <a:t>Laodicea</a:t>
            </a:r>
          </a:p>
          <a:p>
            <a:pPr>
              <a:buFont typeface="Arial" pitchFamily="34" charset="0"/>
              <a:buChar char="•"/>
            </a:pPr>
            <a:endParaRPr lang="en-US" sz="1600" dirty="0">
              <a:latin typeface="Arial Narrow" pitchFamily="34" charset="0"/>
            </a:endParaRPr>
          </a:p>
        </p:txBody>
      </p:sp>
      <p:cxnSp>
        <p:nvCxnSpPr>
          <p:cNvPr id="79" name="Straight Connector 78"/>
          <p:cNvCxnSpPr/>
          <p:nvPr/>
        </p:nvCxnSpPr>
        <p:spPr>
          <a:xfrm rot="5400000">
            <a:off x="31623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505200" y="1447800"/>
            <a:ext cx="1728510" cy="369332"/>
          </a:xfrm>
          <a:prstGeom prst="rect">
            <a:avLst/>
          </a:prstGeom>
          <a:noFill/>
        </p:spPr>
        <p:txBody>
          <a:bodyPr wrap="square" rtlCol="0">
            <a:spAutoFit/>
          </a:bodyPr>
          <a:lstStyle/>
          <a:p>
            <a:r>
              <a:rPr lang="en-US" b="1" dirty="0">
                <a:solidFill>
                  <a:srgbClr val="FFFF00"/>
                </a:solidFill>
                <a:latin typeface="Arial Narrow" pitchFamily="34" charset="0"/>
              </a:rPr>
              <a:t>   </a:t>
            </a:r>
            <a:r>
              <a:rPr lang="en-US" b="1" dirty="0">
                <a:latin typeface="Arial Narrow" pitchFamily="34" charset="0"/>
              </a:rPr>
              <a:t>7 Seals</a:t>
            </a:r>
          </a:p>
        </p:txBody>
      </p:sp>
      <p:sp>
        <p:nvSpPr>
          <p:cNvPr id="85" name="TextBox 84"/>
          <p:cNvSpPr txBox="1"/>
          <p:nvPr/>
        </p:nvSpPr>
        <p:spPr>
          <a:xfrm>
            <a:off x="3491422" y="1760681"/>
            <a:ext cx="1491343" cy="1815882"/>
          </a:xfrm>
          <a:prstGeom prst="rect">
            <a:avLst/>
          </a:prstGeom>
          <a:noFill/>
        </p:spPr>
        <p:txBody>
          <a:bodyPr wrap="square" rtlCol="0">
            <a:spAutoFit/>
          </a:bodyPr>
          <a:lstStyle/>
          <a:p>
            <a:pPr>
              <a:buFont typeface="Arial" pitchFamily="34" charset="0"/>
              <a:buChar char="•"/>
            </a:pPr>
            <a:r>
              <a:rPr lang="en-US" sz="1400" b="1" dirty="0">
                <a:latin typeface="Arial Narrow" pitchFamily="34" charset="0"/>
              </a:rPr>
              <a:t>White horse</a:t>
            </a:r>
          </a:p>
          <a:p>
            <a:pPr>
              <a:buFont typeface="Arial" pitchFamily="34" charset="0"/>
              <a:buChar char="•"/>
            </a:pPr>
            <a:r>
              <a:rPr lang="en-US" sz="1400" b="1" dirty="0">
                <a:latin typeface="Arial Narrow" pitchFamily="34" charset="0"/>
              </a:rPr>
              <a:t>Red horse</a:t>
            </a:r>
          </a:p>
          <a:p>
            <a:pPr>
              <a:buFont typeface="Arial" pitchFamily="34" charset="0"/>
              <a:buChar char="•"/>
            </a:pPr>
            <a:r>
              <a:rPr lang="en-US" sz="1400" b="1" dirty="0">
                <a:latin typeface="Arial Narrow" pitchFamily="34" charset="0"/>
              </a:rPr>
              <a:t>Black horse</a:t>
            </a:r>
          </a:p>
          <a:p>
            <a:pPr>
              <a:buFont typeface="Arial" pitchFamily="34" charset="0"/>
              <a:buChar char="•"/>
            </a:pPr>
            <a:r>
              <a:rPr lang="en-US" sz="1400" b="1" dirty="0">
                <a:latin typeface="Arial Narrow" pitchFamily="34" charset="0"/>
              </a:rPr>
              <a:t>Pale horse</a:t>
            </a:r>
          </a:p>
          <a:p>
            <a:pPr>
              <a:buFont typeface="Arial" pitchFamily="34" charset="0"/>
              <a:buChar char="•"/>
            </a:pPr>
            <a:r>
              <a:rPr lang="en-US" sz="1400" b="1" dirty="0">
                <a:latin typeface="Arial Narrow" pitchFamily="34" charset="0"/>
              </a:rPr>
              <a:t>Martyred</a:t>
            </a:r>
          </a:p>
          <a:p>
            <a:pPr>
              <a:buFont typeface="Arial" pitchFamily="34" charset="0"/>
              <a:buChar char="•"/>
            </a:pPr>
            <a:r>
              <a:rPr lang="en-US" sz="1400" b="1" dirty="0">
                <a:latin typeface="Arial Narrow" pitchFamily="34" charset="0"/>
              </a:rPr>
              <a:t>Earthquake</a:t>
            </a:r>
          </a:p>
          <a:p>
            <a:pPr>
              <a:buFont typeface="Arial" pitchFamily="34" charset="0"/>
              <a:buChar char="•"/>
            </a:pPr>
            <a:r>
              <a:rPr lang="en-US" sz="1400" b="1" dirty="0">
                <a:latin typeface="Arial Narrow" pitchFamily="34" charset="0"/>
              </a:rPr>
              <a:t>144,000</a:t>
            </a:r>
          </a:p>
          <a:p>
            <a:pPr>
              <a:buFont typeface="Arial" pitchFamily="34" charset="0"/>
              <a:buChar char="•"/>
            </a:pPr>
            <a:endParaRPr lang="en-US" sz="1400" dirty="0">
              <a:latin typeface="Arial Narrow" pitchFamily="34" charset="0"/>
            </a:endParaRPr>
          </a:p>
        </p:txBody>
      </p:sp>
      <p:sp>
        <p:nvSpPr>
          <p:cNvPr id="86" name="TextBox 85"/>
          <p:cNvSpPr txBox="1"/>
          <p:nvPr/>
        </p:nvSpPr>
        <p:spPr>
          <a:xfrm>
            <a:off x="4648200" y="1447800"/>
            <a:ext cx="1570094" cy="369332"/>
          </a:xfrm>
          <a:prstGeom prst="rect">
            <a:avLst/>
          </a:prstGeom>
          <a:noFill/>
        </p:spPr>
        <p:txBody>
          <a:bodyPr wrap="square" rtlCol="0">
            <a:spAutoFit/>
          </a:bodyPr>
          <a:lstStyle/>
          <a:p>
            <a:r>
              <a:rPr lang="en-US" b="1" dirty="0">
                <a:latin typeface="Arial Narrow" pitchFamily="34" charset="0"/>
              </a:rPr>
              <a:t>7 Trumpets</a:t>
            </a:r>
          </a:p>
        </p:txBody>
      </p:sp>
      <p:sp>
        <p:nvSpPr>
          <p:cNvPr id="88" name="TextBox 87"/>
          <p:cNvSpPr txBox="1"/>
          <p:nvPr/>
        </p:nvSpPr>
        <p:spPr>
          <a:xfrm>
            <a:off x="4572000" y="3733800"/>
            <a:ext cx="1395855" cy="584775"/>
          </a:xfrm>
          <a:prstGeom prst="rect">
            <a:avLst/>
          </a:prstGeom>
          <a:noFill/>
        </p:spPr>
        <p:txBody>
          <a:bodyPr wrap="square" rtlCol="0">
            <a:spAutoFit/>
          </a:bodyPr>
          <a:lstStyle/>
          <a:p>
            <a:r>
              <a:rPr lang="en-US" sz="1600" b="1" dirty="0"/>
              <a:t>Chapters</a:t>
            </a:r>
          </a:p>
          <a:p>
            <a:r>
              <a:rPr lang="en-US" sz="1600" b="1" dirty="0"/>
              <a:t>    8-11</a:t>
            </a:r>
          </a:p>
        </p:txBody>
      </p:sp>
      <p:sp>
        <p:nvSpPr>
          <p:cNvPr id="89" name="TextBox 88"/>
          <p:cNvSpPr txBox="1"/>
          <p:nvPr/>
        </p:nvSpPr>
        <p:spPr>
          <a:xfrm>
            <a:off x="5648879" y="1478423"/>
            <a:ext cx="1219201" cy="2062103"/>
          </a:xfrm>
          <a:prstGeom prst="rect">
            <a:avLst/>
          </a:prstGeom>
          <a:noFill/>
        </p:spPr>
        <p:txBody>
          <a:bodyPr wrap="square" rtlCol="0">
            <a:spAutoFit/>
          </a:bodyPr>
          <a:lstStyle/>
          <a:p>
            <a:pPr algn="ctr"/>
            <a:r>
              <a:rPr lang="en-US" sz="1600" b="1" dirty="0">
                <a:latin typeface="Arial Narrow" pitchFamily="34" charset="0"/>
              </a:rPr>
              <a:t>*The Dragon &amp; the Woman</a:t>
            </a:r>
          </a:p>
          <a:p>
            <a:pPr algn="ctr"/>
            <a:endParaRPr lang="en-US" sz="1600" b="1" dirty="0">
              <a:latin typeface="Arial Narrow" pitchFamily="34" charset="0"/>
            </a:endParaRPr>
          </a:p>
          <a:p>
            <a:pPr algn="ctr"/>
            <a:r>
              <a:rPr lang="en-US" sz="1600" b="1" dirty="0">
                <a:latin typeface="Arial Narrow" pitchFamily="34" charset="0"/>
              </a:rPr>
              <a:t>*Two beasts</a:t>
            </a:r>
          </a:p>
          <a:p>
            <a:pPr algn="ctr"/>
            <a:endParaRPr lang="en-US" sz="1600" b="1" dirty="0">
              <a:latin typeface="Arial Narrow" pitchFamily="34" charset="0"/>
            </a:endParaRPr>
          </a:p>
          <a:p>
            <a:pPr algn="ctr"/>
            <a:r>
              <a:rPr lang="en-US" sz="1600" b="1" dirty="0">
                <a:latin typeface="Arial Narrow" pitchFamily="34" charset="0"/>
              </a:rPr>
              <a:t>*The Lamb</a:t>
            </a:r>
          </a:p>
          <a:p>
            <a:pPr algn="ctr"/>
            <a:endParaRPr lang="en-US" sz="1600" b="1" dirty="0">
              <a:latin typeface="Arial Narrow" pitchFamily="34" charset="0"/>
            </a:endParaRPr>
          </a:p>
        </p:txBody>
      </p:sp>
      <p:cxnSp>
        <p:nvCxnSpPr>
          <p:cNvPr id="90" name="Straight Connector 89"/>
          <p:cNvCxnSpPr/>
          <p:nvPr/>
        </p:nvCxnSpPr>
        <p:spPr>
          <a:xfrm rot="5400000">
            <a:off x="53340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711682" y="1436132"/>
            <a:ext cx="1225245" cy="1415772"/>
          </a:xfrm>
          <a:prstGeom prst="rect">
            <a:avLst/>
          </a:prstGeom>
          <a:noFill/>
        </p:spPr>
        <p:txBody>
          <a:bodyPr wrap="square" rtlCol="0">
            <a:spAutoFit/>
          </a:bodyPr>
          <a:lstStyle/>
          <a:p>
            <a:pPr algn="ctr"/>
            <a:r>
              <a:rPr lang="en-US" b="1" dirty="0">
                <a:latin typeface="Arial Narrow" pitchFamily="34" charset="0"/>
              </a:rPr>
              <a:t>7 Bowls</a:t>
            </a:r>
          </a:p>
          <a:p>
            <a:pPr algn="ctr"/>
            <a:r>
              <a:rPr lang="en-US" b="1" dirty="0">
                <a:latin typeface="Arial Narrow" pitchFamily="34" charset="0"/>
              </a:rPr>
              <a:t>of Wrath</a:t>
            </a:r>
          </a:p>
          <a:p>
            <a:pPr algn="ctr"/>
            <a:r>
              <a:rPr lang="en-US" b="1" dirty="0">
                <a:latin typeface="Arial Narrow" pitchFamily="34" charset="0"/>
              </a:rPr>
              <a:t>Poured </a:t>
            </a:r>
          </a:p>
          <a:p>
            <a:pPr algn="ctr"/>
            <a:r>
              <a:rPr lang="en-US" b="1" dirty="0">
                <a:latin typeface="Arial Narrow" pitchFamily="34" charset="0"/>
              </a:rPr>
              <a:t>Out</a:t>
            </a:r>
          </a:p>
          <a:p>
            <a:endParaRPr lang="en-US" sz="1400" b="1" dirty="0">
              <a:latin typeface="Arial Narrow" pitchFamily="34" charset="0"/>
            </a:endParaRPr>
          </a:p>
        </p:txBody>
      </p:sp>
      <p:cxnSp>
        <p:nvCxnSpPr>
          <p:cNvPr id="102" name="Straight Connector 101"/>
          <p:cNvCxnSpPr/>
          <p:nvPr/>
        </p:nvCxnSpPr>
        <p:spPr>
          <a:xfrm rot="5400000">
            <a:off x="64008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767894" y="1443576"/>
            <a:ext cx="1159634" cy="2185214"/>
          </a:xfrm>
          <a:prstGeom prst="rect">
            <a:avLst/>
          </a:prstGeom>
          <a:noFill/>
        </p:spPr>
        <p:txBody>
          <a:bodyPr wrap="square" rtlCol="0">
            <a:spAutoFit/>
          </a:bodyPr>
          <a:lstStyle/>
          <a:p>
            <a:pPr algn="ctr"/>
            <a:r>
              <a:rPr lang="en-US" sz="1600" dirty="0">
                <a:latin typeface="Arial Narrow" pitchFamily="34" charset="0"/>
              </a:rPr>
              <a:t> * </a:t>
            </a:r>
            <a:r>
              <a:rPr lang="en-US" sz="1600" b="1" dirty="0">
                <a:latin typeface="Arial Narrow" pitchFamily="34" charset="0"/>
              </a:rPr>
              <a:t>“</a:t>
            </a:r>
            <a:r>
              <a:rPr lang="en-US" sz="1500" b="1" dirty="0">
                <a:latin typeface="Arial Narrow" pitchFamily="34" charset="0"/>
              </a:rPr>
              <a:t>Babylon”</a:t>
            </a:r>
          </a:p>
          <a:p>
            <a:pPr algn="ctr"/>
            <a:r>
              <a:rPr lang="en-US" sz="1500" b="1" dirty="0">
                <a:latin typeface="Arial Narrow" pitchFamily="34" charset="0"/>
              </a:rPr>
              <a:t>and the Beast</a:t>
            </a:r>
          </a:p>
          <a:p>
            <a:pPr algn="ctr"/>
            <a:endParaRPr lang="en-US" sz="1500" b="1" dirty="0">
              <a:latin typeface="Arial Narrow" pitchFamily="34" charset="0"/>
            </a:endParaRPr>
          </a:p>
          <a:p>
            <a:pPr algn="ctr"/>
            <a:r>
              <a:rPr lang="en-US" sz="1500" b="1" dirty="0">
                <a:latin typeface="Arial Narrow" pitchFamily="34" charset="0"/>
              </a:rPr>
              <a:t>*The victory of the saints</a:t>
            </a:r>
          </a:p>
          <a:p>
            <a:pPr algn="ctr"/>
            <a:endParaRPr lang="en-US" sz="1500" b="1" dirty="0">
              <a:latin typeface="Arial Narrow" pitchFamily="34" charset="0"/>
            </a:endParaRPr>
          </a:p>
          <a:p>
            <a:pPr algn="ctr"/>
            <a:r>
              <a:rPr lang="en-US" sz="1500" b="1" dirty="0">
                <a:latin typeface="Arial Narrow" pitchFamily="34" charset="0"/>
              </a:rPr>
              <a:t>*Final Judgment</a:t>
            </a:r>
          </a:p>
        </p:txBody>
      </p:sp>
      <p:sp>
        <p:nvSpPr>
          <p:cNvPr id="105" name="TextBox 104"/>
          <p:cNvSpPr txBox="1"/>
          <p:nvPr/>
        </p:nvSpPr>
        <p:spPr>
          <a:xfrm>
            <a:off x="6705600" y="3733800"/>
            <a:ext cx="1014855" cy="584775"/>
          </a:xfrm>
          <a:prstGeom prst="rect">
            <a:avLst/>
          </a:prstGeom>
          <a:noFill/>
        </p:spPr>
        <p:txBody>
          <a:bodyPr wrap="square" rtlCol="0">
            <a:spAutoFit/>
          </a:bodyPr>
          <a:lstStyle/>
          <a:p>
            <a:r>
              <a:rPr lang="en-US" sz="1600" b="1" dirty="0"/>
              <a:t>Chapters</a:t>
            </a:r>
          </a:p>
          <a:p>
            <a:r>
              <a:rPr lang="en-US" sz="1600" b="1" dirty="0"/>
              <a:t>    15-16</a:t>
            </a:r>
          </a:p>
        </p:txBody>
      </p:sp>
      <p:sp>
        <p:nvSpPr>
          <p:cNvPr id="106" name="TextBox 105"/>
          <p:cNvSpPr txBox="1"/>
          <p:nvPr/>
        </p:nvSpPr>
        <p:spPr>
          <a:xfrm>
            <a:off x="7772400" y="3733800"/>
            <a:ext cx="1091055" cy="584775"/>
          </a:xfrm>
          <a:prstGeom prst="rect">
            <a:avLst/>
          </a:prstGeom>
          <a:noFill/>
        </p:spPr>
        <p:txBody>
          <a:bodyPr wrap="square" rtlCol="0">
            <a:spAutoFit/>
          </a:bodyPr>
          <a:lstStyle/>
          <a:p>
            <a:r>
              <a:rPr lang="en-US" sz="1600" b="1" dirty="0"/>
              <a:t>Chapters</a:t>
            </a:r>
          </a:p>
          <a:p>
            <a:r>
              <a:rPr lang="en-US" sz="1600" b="1" dirty="0"/>
              <a:t>   17-22</a:t>
            </a:r>
          </a:p>
        </p:txBody>
      </p:sp>
      <p:sp>
        <p:nvSpPr>
          <p:cNvPr id="4" name="TextBox 3">
            <a:extLst>
              <a:ext uri="{FF2B5EF4-FFF2-40B4-BE49-F238E27FC236}">
                <a16:creationId xmlns:a16="http://schemas.microsoft.com/office/drawing/2014/main" id="{E45F5DE9-A0F4-4944-8A8A-F50826758329}"/>
              </a:ext>
            </a:extLst>
          </p:cNvPr>
          <p:cNvSpPr txBox="1"/>
          <p:nvPr/>
        </p:nvSpPr>
        <p:spPr>
          <a:xfrm>
            <a:off x="-8745" y="1390740"/>
            <a:ext cx="1198180" cy="3108543"/>
          </a:xfrm>
          <a:prstGeom prst="rect">
            <a:avLst/>
          </a:prstGeom>
          <a:noFill/>
        </p:spPr>
        <p:txBody>
          <a:bodyPr wrap="square" rtlCol="0">
            <a:spAutoFit/>
          </a:bodyPr>
          <a:lstStyle/>
          <a:p>
            <a:r>
              <a:rPr lang="en-US" sz="1400" dirty="0"/>
              <a:t> </a:t>
            </a:r>
            <a:r>
              <a:rPr lang="en-US" sz="1400" b="1" dirty="0"/>
              <a:t>“They will </a:t>
            </a:r>
            <a:r>
              <a:rPr lang="en-US" sz="1300" b="1" dirty="0"/>
              <a:t>make war on the Lamb, and the Lamb will conquer them, for he is Lord of lords and King of kings, and those with him are called and chosen and faithful” (17:14) </a:t>
            </a:r>
          </a:p>
        </p:txBody>
      </p:sp>
      <p:sp>
        <p:nvSpPr>
          <p:cNvPr id="6" name="TextBox 5">
            <a:extLst>
              <a:ext uri="{FF2B5EF4-FFF2-40B4-BE49-F238E27FC236}">
                <a16:creationId xmlns:a16="http://schemas.microsoft.com/office/drawing/2014/main" id="{0277A42B-3E49-8645-A973-15D8EF4DE540}"/>
              </a:ext>
            </a:extLst>
          </p:cNvPr>
          <p:cNvSpPr txBox="1"/>
          <p:nvPr/>
        </p:nvSpPr>
        <p:spPr>
          <a:xfrm>
            <a:off x="4519502" y="1798161"/>
            <a:ext cx="1219200" cy="1077218"/>
          </a:xfrm>
          <a:prstGeom prst="rect">
            <a:avLst/>
          </a:prstGeom>
          <a:noFill/>
        </p:spPr>
        <p:txBody>
          <a:bodyPr wrap="square" rtlCol="0">
            <a:spAutoFit/>
          </a:bodyPr>
          <a:lstStyle/>
          <a:p>
            <a:pPr algn="ctr"/>
            <a:r>
              <a:rPr lang="en-US" sz="1400" b="1" dirty="0"/>
              <a:t>-</a:t>
            </a:r>
            <a:r>
              <a:rPr lang="en-US" sz="1600" b="1" dirty="0"/>
              <a:t>Symbols of  warning and instruction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E4BF5A-E096-9D41-B81C-62A2D3488B70}"/>
              </a:ext>
            </a:extLst>
          </p:cNvPr>
          <p:cNvSpPr txBox="1"/>
          <p:nvPr/>
        </p:nvSpPr>
        <p:spPr>
          <a:xfrm>
            <a:off x="4767264" y="28757"/>
            <a:ext cx="4190998" cy="6801862"/>
          </a:xfrm>
          <a:prstGeom prst="rect">
            <a:avLst/>
          </a:prstGeom>
          <a:noFill/>
        </p:spPr>
        <p:txBody>
          <a:bodyPr wrap="square" rtlCol="0">
            <a:spAutoFit/>
          </a:bodyPr>
          <a:lstStyle/>
          <a:p>
            <a:r>
              <a:rPr lang="en-US" sz="2000" dirty="0"/>
              <a:t>“Domitian was the emperor of Rome and proclaimed himself to be “Lord God Caesar.”  He raised himself above all other gods and chose for his statutes the most hallowed sites in the temple.   </a:t>
            </a:r>
          </a:p>
          <a:p>
            <a:endParaRPr lang="en-US" sz="2000" dirty="0"/>
          </a:p>
          <a:p>
            <a:r>
              <a:rPr lang="en-US" sz="2000" dirty="0"/>
              <a:t>Bowing to Domitian as “Lord God “ was a spiritual impossibility for Christians, but their refusal was viewed by Rome to be a political threat of treason.  Many suffered persecution, charged either as “atheists” or as disloyal to the throne.  </a:t>
            </a:r>
          </a:p>
          <a:p>
            <a:endParaRPr lang="en-US" sz="2000" dirty="0"/>
          </a:p>
          <a:p>
            <a:r>
              <a:rPr lang="en-US" sz="2000" dirty="0"/>
              <a:t>The forms of persecution were many.  Some were put to death; some were exiled; some were tortured into a confession of the divinity of the emperor; some had their property confiscated.” </a:t>
            </a:r>
            <a:r>
              <a:rPr lang="en-US" sz="1600" dirty="0"/>
              <a:t>--- Robert Harkrider, The Bible Speaks, Revelation, page 3.  </a:t>
            </a:r>
          </a:p>
        </p:txBody>
      </p:sp>
      <p:pic>
        <p:nvPicPr>
          <p:cNvPr id="4" name="Picture 3" descr="A statue of a person&#10;&#10;Description automatically generatedD">
            <a:extLst>
              <a:ext uri="{FF2B5EF4-FFF2-40B4-BE49-F238E27FC236}">
                <a16:creationId xmlns:a16="http://schemas.microsoft.com/office/drawing/2014/main" id="{D428A713-BCB9-CA43-80BE-383FDF6E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 y="533400"/>
            <a:ext cx="4391025" cy="5477241"/>
          </a:xfrm>
          <a:prstGeom prst="rect">
            <a:avLst/>
          </a:prstGeom>
        </p:spPr>
      </p:pic>
      <p:sp>
        <p:nvSpPr>
          <p:cNvPr id="5" name="TextBox 4">
            <a:extLst>
              <a:ext uri="{FF2B5EF4-FFF2-40B4-BE49-F238E27FC236}">
                <a16:creationId xmlns:a16="http://schemas.microsoft.com/office/drawing/2014/main" id="{B2CBF004-230B-1446-9557-5C417ED420D2}"/>
              </a:ext>
            </a:extLst>
          </p:cNvPr>
          <p:cNvSpPr txBox="1"/>
          <p:nvPr/>
        </p:nvSpPr>
        <p:spPr>
          <a:xfrm>
            <a:off x="685800" y="6165711"/>
            <a:ext cx="2776722" cy="954107"/>
          </a:xfrm>
          <a:prstGeom prst="rect">
            <a:avLst/>
          </a:prstGeom>
          <a:noFill/>
        </p:spPr>
        <p:txBody>
          <a:bodyPr wrap="none" rtlCol="0">
            <a:spAutoFit/>
          </a:bodyPr>
          <a:lstStyle/>
          <a:p>
            <a:r>
              <a:rPr lang="en-US" sz="2000" b="1" dirty="0">
                <a:latin typeface="Bauhaus 93" pitchFamily="82" charset="77"/>
              </a:rPr>
              <a:t>Domitian (A.D. 81–96</a:t>
            </a:r>
            <a:r>
              <a:rPr lang="en-US" dirty="0"/>
              <a:t>)</a:t>
            </a:r>
          </a:p>
          <a:p>
            <a:endParaRPr lang="en-US" dirty="0"/>
          </a:p>
          <a:p>
            <a:endParaRPr lang="en-US" dirty="0"/>
          </a:p>
        </p:txBody>
      </p:sp>
    </p:spTree>
    <p:extLst>
      <p:ext uri="{BB962C8B-B14F-4D97-AF65-F5344CB8AC3E}">
        <p14:creationId xmlns:p14="http://schemas.microsoft.com/office/powerpoint/2010/main" val="142256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B7FB9-4788-C540-9D3F-AF8AB442D4B7}"/>
              </a:ext>
            </a:extLst>
          </p:cNvPr>
          <p:cNvSpPr>
            <a:spLocks noGrp="1"/>
          </p:cNvSpPr>
          <p:nvPr>
            <p:ph type="title"/>
          </p:nvPr>
        </p:nvSpPr>
        <p:spPr/>
        <p:txBody>
          <a:bodyPr>
            <a:normAutofit/>
          </a:bodyPr>
          <a:lstStyle/>
          <a:p>
            <a:r>
              <a:rPr lang="en-US" sz="3200" dirty="0"/>
              <a:t>Interpretation of the Book</a:t>
            </a:r>
          </a:p>
        </p:txBody>
      </p:sp>
      <p:sp>
        <p:nvSpPr>
          <p:cNvPr id="3" name="Content Placeholder 2">
            <a:extLst>
              <a:ext uri="{FF2B5EF4-FFF2-40B4-BE49-F238E27FC236}">
                <a16:creationId xmlns:a16="http://schemas.microsoft.com/office/drawing/2014/main" id="{E7EC4977-2361-6D41-B4A3-1F59B0CEE479}"/>
              </a:ext>
            </a:extLst>
          </p:cNvPr>
          <p:cNvSpPr>
            <a:spLocks noGrp="1"/>
          </p:cNvSpPr>
          <p:nvPr>
            <p:ph idx="1"/>
          </p:nvPr>
        </p:nvSpPr>
        <p:spPr>
          <a:xfrm>
            <a:off x="152400" y="1520951"/>
            <a:ext cx="8801100" cy="5413249"/>
          </a:xfrm>
        </p:spPr>
        <p:txBody>
          <a:bodyPr>
            <a:normAutofit fontScale="85000" lnSpcReduction="10000"/>
          </a:bodyPr>
          <a:lstStyle/>
          <a:p>
            <a:pPr marL="633222" indent="-514350">
              <a:buFont typeface="+mj-lt"/>
              <a:buAutoNum type="arabicPeriod"/>
            </a:pPr>
            <a:r>
              <a:rPr lang="en-US" sz="2000" b="1" dirty="0"/>
              <a:t>Futurist View </a:t>
            </a:r>
            <a:r>
              <a:rPr lang="en-US" sz="2000" dirty="0"/>
              <a:t>--- This approach says the book deals with the events at the end of the world.  It claims revelation is a book of unfulfilled prophecy .  This view is held by the millennial and dispensational groups.  They place chapters 4-19 as just before the coming of Christ - the seven years of tribulation, then the millennial reign ( 20:1-10); judgment (20:11-15); then the final state.  Most futurists see Revelation as literal in their interpretation.  </a:t>
            </a:r>
          </a:p>
          <a:p>
            <a:pPr marL="633222" indent="-514350">
              <a:buFont typeface="+mj-lt"/>
              <a:buAutoNum type="arabicPeriod"/>
            </a:pPr>
            <a:r>
              <a:rPr lang="en-US" sz="2000" b="1" dirty="0"/>
              <a:t>Continuous Historical </a:t>
            </a:r>
            <a:r>
              <a:rPr lang="en-US" sz="2000" dirty="0"/>
              <a:t>--- These represent the book as a forecast, in symbols of the history of the church.  This system  makes the book prophesy in detail as the apostasy of the Roman Catholic church, then the reformation.  </a:t>
            </a:r>
          </a:p>
          <a:p>
            <a:pPr marL="633222" indent="-514350">
              <a:buFont typeface="+mj-lt"/>
              <a:buAutoNum type="arabicPeriod"/>
            </a:pPr>
            <a:r>
              <a:rPr lang="en-US" sz="2000" b="1" dirty="0"/>
              <a:t>The Philosophy of History </a:t>
            </a:r>
            <a:r>
              <a:rPr lang="en-US" sz="2000" dirty="0"/>
              <a:t>--- This interpretation considers the events as not not necessarily occurring but but as symbolic of a future work.  It is a book setting forth the principles on the basis of which God deals with men in all ages.  </a:t>
            </a:r>
          </a:p>
          <a:p>
            <a:pPr marL="633222" indent="-514350">
              <a:buFont typeface="+mj-lt"/>
              <a:buAutoNum type="arabicPeriod"/>
            </a:pPr>
            <a:r>
              <a:rPr lang="en-US" sz="2000" b="1" dirty="0"/>
              <a:t>Preterist </a:t>
            </a:r>
            <a:r>
              <a:rPr lang="en-US" sz="2000" dirty="0"/>
              <a:t>(“Preter” means completed or past) --- This view maintains that the book was written for people of John’s day, fulfilled then (during the Roman empire), and now has little value for us.  There are two groups who hold this view: the “right wing” who consider revelation inspired and the “left wing” who do not respect it as inspired.  </a:t>
            </a:r>
          </a:p>
          <a:p>
            <a:pPr marL="633222" indent="-514350">
              <a:buFont typeface="+mj-lt"/>
              <a:buAutoNum type="arabicPeriod"/>
            </a:pPr>
            <a:r>
              <a:rPr lang="en-US" sz="2000" b="1" dirty="0"/>
              <a:t>The Historical Background </a:t>
            </a:r>
            <a:r>
              <a:rPr lang="en-US" sz="2000" dirty="0"/>
              <a:t>--- This method of interpretation seeks to find the meaning that the book had in the day of its origin.  As it is was written to people of that day, it is fulfilled in the events of the first two centuries (some extend it longer) but in this background is seen a message for all time.  This method recognizes that there are some things in the book that have yet to be fulfilled (i.e., the final judgment, chapters 20-22).  </a:t>
            </a:r>
            <a:endParaRPr lang="en-US" sz="2000" b="1" dirty="0"/>
          </a:p>
          <a:p>
            <a:pPr marL="633222" indent="-514350">
              <a:buFont typeface="+mj-lt"/>
              <a:buAutoNum type="arabicPeriod"/>
            </a:pPr>
            <a:endParaRPr lang="en-US" sz="2000" b="1" dirty="0"/>
          </a:p>
          <a:p>
            <a:pPr marL="633222" indent="-514350">
              <a:buFont typeface="+mj-lt"/>
              <a:buAutoNum type="arabicPeriod"/>
            </a:pPr>
            <a:endParaRPr lang="en-US" sz="2000" dirty="0"/>
          </a:p>
          <a:p>
            <a:pPr marL="633222" indent="-514350">
              <a:buFont typeface="+mj-lt"/>
              <a:buAutoNum type="arabicPeriod"/>
            </a:pPr>
            <a:endParaRPr lang="en-US" sz="2000" dirty="0"/>
          </a:p>
        </p:txBody>
      </p:sp>
    </p:spTree>
    <p:extLst>
      <p:ext uri="{BB962C8B-B14F-4D97-AF65-F5344CB8AC3E}">
        <p14:creationId xmlns:p14="http://schemas.microsoft.com/office/powerpoint/2010/main" val="95859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E93CD-DFD5-8F4F-A2E9-4216952E74AC}"/>
              </a:ext>
            </a:extLst>
          </p:cNvPr>
          <p:cNvSpPr>
            <a:spLocks noGrp="1"/>
          </p:cNvSpPr>
          <p:nvPr>
            <p:ph type="title"/>
          </p:nvPr>
        </p:nvSpPr>
        <p:spPr/>
        <p:txBody>
          <a:bodyPr>
            <a:normAutofit/>
          </a:bodyPr>
          <a:lstStyle/>
          <a:p>
            <a:r>
              <a:rPr lang="en-US" sz="3200" dirty="0"/>
              <a:t>Why not accept an earlier date?</a:t>
            </a:r>
          </a:p>
        </p:txBody>
      </p:sp>
      <p:sp>
        <p:nvSpPr>
          <p:cNvPr id="3" name="Content Placeholder 2">
            <a:extLst>
              <a:ext uri="{FF2B5EF4-FFF2-40B4-BE49-F238E27FC236}">
                <a16:creationId xmlns:a16="http://schemas.microsoft.com/office/drawing/2014/main" id="{3DC72CB1-A7E9-B34D-9235-74CDC1CA43C2}"/>
              </a:ext>
            </a:extLst>
          </p:cNvPr>
          <p:cNvSpPr>
            <a:spLocks noGrp="1"/>
          </p:cNvSpPr>
          <p:nvPr>
            <p:ph idx="1"/>
          </p:nvPr>
        </p:nvSpPr>
        <p:spPr>
          <a:xfrm>
            <a:off x="228600" y="1600200"/>
            <a:ext cx="8686800" cy="4800601"/>
          </a:xfrm>
        </p:spPr>
        <p:txBody>
          <a:bodyPr>
            <a:normAutofit lnSpcReduction="10000"/>
          </a:bodyPr>
          <a:lstStyle/>
          <a:p>
            <a:pPr marL="633222" indent="-514350">
              <a:buFont typeface="+mj-lt"/>
              <a:buAutoNum type="arabicPeriod"/>
            </a:pPr>
            <a:r>
              <a:rPr lang="en-US" sz="2200" b="1" dirty="0"/>
              <a:t>External evidence </a:t>
            </a:r>
            <a:r>
              <a:rPr lang="en-US" sz="2200" dirty="0"/>
              <a:t>is stronger for the date of 95-96.  </a:t>
            </a:r>
          </a:p>
          <a:p>
            <a:pPr marL="633222" indent="-514350">
              <a:buFont typeface="+mj-lt"/>
              <a:buAutoNum type="arabicPeriod"/>
            </a:pPr>
            <a:r>
              <a:rPr lang="en-US" sz="2200" b="1" dirty="0"/>
              <a:t>Internal evidence </a:t>
            </a:r>
            <a:r>
              <a:rPr lang="en-US" sz="2200" dirty="0"/>
              <a:t>supports a time when the kingdom of God was threatened worldwide (3:10; 13:8) by a “false prophet” (pagan religion) backed by the “beast” (political Rome).  This fits Domitian’s reign but not Nero’s.  Persecution by Nero was limited to Rome and to blame Christians for setting fire to the city.  </a:t>
            </a:r>
          </a:p>
          <a:p>
            <a:pPr marL="633222" indent="-514350">
              <a:buFont typeface="+mj-lt"/>
              <a:buAutoNum type="arabicPeriod"/>
            </a:pPr>
            <a:r>
              <a:rPr lang="en-US" sz="2200" b="1" dirty="0"/>
              <a:t>Prophetic evidence </a:t>
            </a:r>
            <a:r>
              <a:rPr lang="en-US" sz="2200" dirty="0"/>
              <a:t>points to to the events of Revelation as the fulfillment of Daniel’s vision.  In Daniel 7:17-28 he prophesied that a Roman ruler would “war against the saints,” but the saints would “possess the kingdom,” a prediction that the kingdom of God would never be destroyed.  </a:t>
            </a:r>
          </a:p>
          <a:p>
            <a:pPr marL="633222" indent="-514350">
              <a:buFont typeface="+mj-lt"/>
              <a:buAutoNum type="arabicPeriod"/>
            </a:pPr>
            <a:r>
              <a:rPr lang="en-US" sz="2200" b="1" dirty="0"/>
              <a:t>Political power </a:t>
            </a:r>
            <a:r>
              <a:rPr lang="en-US" sz="2200" dirty="0"/>
              <a:t>also is described as enforcing emperor worship (13:12, 16-17) which was true under Domitian.  </a:t>
            </a:r>
          </a:p>
          <a:p>
            <a:pPr marL="633222" indent="-514350">
              <a:buFont typeface="+mj-lt"/>
              <a:buAutoNum type="arabicPeriod"/>
            </a:pPr>
            <a:r>
              <a:rPr lang="en-US" sz="2200" b="1" dirty="0"/>
              <a:t>The woman seen as the beast </a:t>
            </a:r>
            <a:r>
              <a:rPr lang="en-US" sz="2200" dirty="0"/>
              <a:t>seems best to represent Rome, not Jerusalem (17:18).  </a:t>
            </a:r>
          </a:p>
        </p:txBody>
      </p:sp>
    </p:spTree>
    <p:extLst>
      <p:ext uri="{BB962C8B-B14F-4D97-AF65-F5344CB8AC3E}">
        <p14:creationId xmlns:p14="http://schemas.microsoft.com/office/powerpoint/2010/main" val="155236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 Revelation</a:t>
            </a:r>
          </a:p>
        </p:txBody>
      </p:sp>
      <p:sp>
        <p:nvSpPr>
          <p:cNvPr id="3" name="Content Placeholder 2"/>
          <p:cNvSpPr>
            <a:spLocks noGrp="1"/>
          </p:cNvSpPr>
          <p:nvPr>
            <p:ph idx="1"/>
          </p:nvPr>
        </p:nvSpPr>
        <p:spPr>
          <a:xfrm>
            <a:off x="762000" y="1371600"/>
            <a:ext cx="8229600" cy="5082809"/>
          </a:xfrm>
        </p:spPr>
        <p:txBody>
          <a:bodyPr/>
          <a:lstStyle/>
          <a:p>
            <a:pPr>
              <a:buNone/>
            </a:pPr>
            <a:r>
              <a:rPr lang="en-US" dirty="0"/>
              <a:t>	    </a:t>
            </a:r>
            <a:r>
              <a:rPr lang="en-US" sz="2400" b="1" dirty="0"/>
              <a:t> `</a:t>
            </a:r>
            <a:endParaRPr lang="en-US" sz="1800" b="1" dirty="0"/>
          </a:p>
        </p:txBody>
      </p:sp>
      <p:sp>
        <p:nvSpPr>
          <p:cNvPr id="133" name="Footer Placeholder 132"/>
          <p:cNvSpPr>
            <a:spLocks noGrp="1"/>
          </p:cNvSpPr>
          <p:nvPr>
            <p:ph type="ftr" sz="quarter" idx="11"/>
          </p:nvPr>
        </p:nvSpPr>
        <p:spPr/>
        <p:txBody>
          <a:bodyPr/>
          <a:lstStyle/>
          <a:p>
            <a:r>
              <a:rPr lang="en-US" sz="1050" dirty="0"/>
              <a:t> </a:t>
            </a:r>
          </a:p>
        </p:txBody>
      </p:sp>
      <p:cxnSp>
        <p:nvCxnSpPr>
          <p:cNvPr id="5" name="Straight Connector 4"/>
          <p:cNvCxnSpPr/>
          <p:nvPr/>
        </p:nvCxnSpPr>
        <p:spPr>
          <a:xfrm rot="5400000">
            <a:off x="-419100" y="2857500"/>
            <a:ext cx="28956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7467600" y="2819400"/>
            <a:ext cx="2819400" cy="2286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66800" y="4267200"/>
            <a:ext cx="3124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228600" y="54864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7620000" y="5486400"/>
            <a:ext cx="2286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14400" y="6629400"/>
            <a:ext cx="78486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0" y="5105400"/>
            <a:ext cx="876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0" y="5638800"/>
            <a:ext cx="8763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47800" y="3505200"/>
            <a:ext cx="1447800" cy="400110"/>
          </a:xfrm>
          <a:prstGeom prst="rect">
            <a:avLst/>
          </a:prstGeom>
          <a:noFill/>
        </p:spPr>
        <p:txBody>
          <a:bodyPr wrap="square" rtlCol="0">
            <a:spAutoFit/>
          </a:bodyPr>
          <a:lstStyle/>
          <a:p>
            <a:r>
              <a:rPr lang="en-US" sz="2000" b="1" dirty="0"/>
              <a:t> </a:t>
            </a:r>
          </a:p>
        </p:txBody>
      </p:sp>
      <p:sp>
        <p:nvSpPr>
          <p:cNvPr id="77" name="TextBox 76"/>
          <p:cNvSpPr txBox="1"/>
          <p:nvPr/>
        </p:nvSpPr>
        <p:spPr>
          <a:xfrm>
            <a:off x="6477000" y="3429000"/>
            <a:ext cx="1371600" cy="369332"/>
          </a:xfrm>
          <a:prstGeom prst="rect">
            <a:avLst/>
          </a:prstGeom>
          <a:noFill/>
        </p:spPr>
        <p:txBody>
          <a:bodyPr wrap="square" rtlCol="0">
            <a:spAutoFit/>
          </a:bodyPr>
          <a:lstStyle/>
          <a:p>
            <a:r>
              <a:rPr lang="en-US" b="1" dirty="0"/>
              <a:t> </a:t>
            </a:r>
          </a:p>
        </p:txBody>
      </p:sp>
      <p:sp>
        <p:nvSpPr>
          <p:cNvPr id="84" name="TextBox 83"/>
          <p:cNvSpPr txBox="1"/>
          <p:nvPr/>
        </p:nvSpPr>
        <p:spPr>
          <a:xfrm rot="10800000" flipV="1">
            <a:off x="2971800" y="4343400"/>
            <a:ext cx="3048000" cy="369332"/>
          </a:xfrm>
          <a:prstGeom prst="rect">
            <a:avLst/>
          </a:prstGeom>
          <a:noFill/>
        </p:spPr>
        <p:txBody>
          <a:bodyPr wrap="square" rtlCol="0">
            <a:spAutoFit/>
          </a:bodyPr>
          <a:lstStyle/>
          <a:p>
            <a:r>
              <a:rPr lang="en-US" b="1" dirty="0"/>
              <a:t>        Seven churches of Asia</a:t>
            </a:r>
          </a:p>
        </p:txBody>
      </p:sp>
      <p:sp>
        <p:nvSpPr>
          <p:cNvPr id="99" name="TextBox 98"/>
          <p:cNvSpPr txBox="1"/>
          <p:nvPr/>
        </p:nvSpPr>
        <p:spPr>
          <a:xfrm>
            <a:off x="-228600" y="5029200"/>
            <a:ext cx="1676400" cy="307777"/>
          </a:xfrm>
          <a:prstGeom prst="rect">
            <a:avLst/>
          </a:prstGeom>
          <a:noFill/>
        </p:spPr>
        <p:txBody>
          <a:bodyPr wrap="square" rtlCol="0">
            <a:spAutoFit/>
          </a:bodyPr>
          <a:lstStyle/>
          <a:p>
            <a:r>
              <a:rPr lang="en-US" sz="1400" b="1" i="1" dirty="0"/>
              <a:t>       </a:t>
            </a:r>
          </a:p>
        </p:txBody>
      </p:sp>
      <p:sp>
        <p:nvSpPr>
          <p:cNvPr id="100" name="TextBox 99"/>
          <p:cNvSpPr txBox="1"/>
          <p:nvPr/>
        </p:nvSpPr>
        <p:spPr>
          <a:xfrm>
            <a:off x="0" y="5410200"/>
            <a:ext cx="1600200" cy="307777"/>
          </a:xfrm>
          <a:prstGeom prst="rect">
            <a:avLst/>
          </a:prstGeom>
          <a:noFill/>
        </p:spPr>
        <p:txBody>
          <a:bodyPr wrap="square" rtlCol="0">
            <a:spAutoFit/>
          </a:bodyPr>
          <a:lstStyle/>
          <a:p>
            <a:r>
              <a:rPr lang="en-US" sz="1400" b="1" i="1" dirty="0"/>
              <a:t> </a:t>
            </a:r>
          </a:p>
        </p:txBody>
      </p:sp>
      <p:sp>
        <p:nvSpPr>
          <p:cNvPr id="56" name="TextBox 55"/>
          <p:cNvSpPr txBox="1"/>
          <p:nvPr/>
        </p:nvSpPr>
        <p:spPr>
          <a:xfrm>
            <a:off x="1447800" y="1447800"/>
            <a:ext cx="2286000" cy="646331"/>
          </a:xfrm>
          <a:prstGeom prst="rect">
            <a:avLst/>
          </a:prstGeom>
          <a:noFill/>
        </p:spPr>
        <p:txBody>
          <a:bodyPr wrap="square" rtlCol="0">
            <a:spAutoFit/>
          </a:bodyPr>
          <a:lstStyle/>
          <a:p>
            <a:r>
              <a:rPr lang="en-US" dirty="0"/>
              <a:t>    </a:t>
            </a:r>
            <a:r>
              <a:rPr lang="en-US" b="1" dirty="0"/>
              <a:t> </a:t>
            </a:r>
          </a:p>
          <a:p>
            <a:r>
              <a:rPr lang="en-US" b="1" dirty="0"/>
              <a:t>             </a:t>
            </a:r>
            <a:endParaRPr lang="en-US" dirty="0"/>
          </a:p>
        </p:txBody>
      </p:sp>
      <p:sp>
        <p:nvSpPr>
          <p:cNvPr id="83" name="TextBox 82"/>
          <p:cNvSpPr txBox="1"/>
          <p:nvPr/>
        </p:nvSpPr>
        <p:spPr>
          <a:xfrm rot="10800000" flipV="1">
            <a:off x="0" y="5898921"/>
            <a:ext cx="1219200" cy="307777"/>
          </a:xfrm>
          <a:prstGeom prst="rect">
            <a:avLst/>
          </a:prstGeom>
          <a:noFill/>
        </p:spPr>
        <p:txBody>
          <a:bodyPr wrap="square" rtlCol="0">
            <a:spAutoFit/>
          </a:bodyPr>
          <a:lstStyle/>
          <a:p>
            <a:r>
              <a:rPr lang="en-US" sz="1400" b="1" i="1" dirty="0"/>
              <a:t>  </a:t>
            </a:r>
          </a:p>
        </p:txBody>
      </p:sp>
      <p:sp>
        <p:nvSpPr>
          <p:cNvPr id="110" name="TextBox 109"/>
          <p:cNvSpPr txBox="1"/>
          <p:nvPr/>
        </p:nvSpPr>
        <p:spPr>
          <a:xfrm>
            <a:off x="1524000" y="3505200"/>
            <a:ext cx="1305165" cy="307777"/>
          </a:xfrm>
          <a:prstGeom prst="rect">
            <a:avLst/>
          </a:prstGeom>
          <a:noFill/>
        </p:spPr>
        <p:txBody>
          <a:bodyPr wrap="square" rtlCol="0">
            <a:spAutoFit/>
          </a:bodyPr>
          <a:lstStyle/>
          <a:p>
            <a:r>
              <a:rPr lang="en-US" sz="1400" dirty="0"/>
              <a:t>  </a:t>
            </a:r>
          </a:p>
        </p:txBody>
      </p:sp>
      <p:sp>
        <p:nvSpPr>
          <p:cNvPr id="71" name="TextBox 70"/>
          <p:cNvSpPr txBox="1"/>
          <p:nvPr/>
        </p:nvSpPr>
        <p:spPr>
          <a:xfrm>
            <a:off x="-228600" y="4724400"/>
            <a:ext cx="1676400" cy="338554"/>
          </a:xfrm>
          <a:prstGeom prst="rect">
            <a:avLst/>
          </a:prstGeom>
          <a:noFill/>
        </p:spPr>
        <p:txBody>
          <a:bodyPr wrap="square" rtlCol="0">
            <a:spAutoFit/>
          </a:bodyPr>
          <a:lstStyle/>
          <a:p>
            <a:r>
              <a:rPr lang="en-US" sz="1600" b="1" i="1" dirty="0"/>
              <a:t>    </a:t>
            </a:r>
            <a:endParaRPr lang="en-US" b="1" i="1" dirty="0"/>
          </a:p>
        </p:txBody>
      </p:sp>
      <p:sp>
        <p:nvSpPr>
          <p:cNvPr id="144" name="TextBox 143"/>
          <p:cNvSpPr txBox="1"/>
          <p:nvPr/>
        </p:nvSpPr>
        <p:spPr>
          <a:xfrm>
            <a:off x="5486400" y="4038600"/>
            <a:ext cx="2362200" cy="369332"/>
          </a:xfrm>
          <a:prstGeom prst="rect">
            <a:avLst/>
          </a:prstGeom>
          <a:noFill/>
        </p:spPr>
        <p:txBody>
          <a:bodyPr wrap="square" rtlCol="0">
            <a:spAutoFit/>
          </a:bodyPr>
          <a:lstStyle/>
          <a:p>
            <a:r>
              <a:rPr lang="en-US" dirty="0"/>
              <a:t>       </a:t>
            </a:r>
          </a:p>
        </p:txBody>
      </p:sp>
      <p:sp>
        <p:nvSpPr>
          <p:cNvPr id="145" name="TextBox 144"/>
          <p:cNvSpPr txBox="1"/>
          <p:nvPr/>
        </p:nvSpPr>
        <p:spPr>
          <a:xfrm>
            <a:off x="3192797" y="1551058"/>
            <a:ext cx="1676400" cy="369332"/>
          </a:xfrm>
          <a:prstGeom prst="rect">
            <a:avLst/>
          </a:prstGeom>
          <a:noFill/>
        </p:spPr>
        <p:txBody>
          <a:bodyPr wrap="square" rtlCol="0">
            <a:spAutoFit/>
          </a:bodyPr>
          <a:lstStyle/>
          <a:p>
            <a:r>
              <a:rPr lang="en-US" b="1" dirty="0"/>
              <a:t>                        </a:t>
            </a:r>
            <a:endParaRPr lang="en-US" b="1" i="1" dirty="0"/>
          </a:p>
        </p:txBody>
      </p:sp>
      <p:sp>
        <p:nvSpPr>
          <p:cNvPr id="146" name="TextBox 145"/>
          <p:cNvSpPr txBox="1"/>
          <p:nvPr/>
        </p:nvSpPr>
        <p:spPr>
          <a:xfrm>
            <a:off x="5562600" y="1524000"/>
            <a:ext cx="2286000" cy="369332"/>
          </a:xfrm>
          <a:prstGeom prst="rect">
            <a:avLst/>
          </a:prstGeom>
          <a:noFill/>
        </p:spPr>
        <p:txBody>
          <a:bodyPr wrap="square" rtlCol="0">
            <a:spAutoFit/>
          </a:bodyPr>
          <a:lstStyle/>
          <a:p>
            <a:r>
              <a:rPr lang="en-US" b="1" i="1" dirty="0"/>
              <a:t>         </a:t>
            </a:r>
          </a:p>
        </p:txBody>
      </p:sp>
      <p:sp>
        <p:nvSpPr>
          <p:cNvPr id="147" name="TextBox 146"/>
          <p:cNvSpPr txBox="1"/>
          <p:nvPr/>
        </p:nvSpPr>
        <p:spPr>
          <a:xfrm rot="294979">
            <a:off x="990600" y="1981200"/>
            <a:ext cx="461665" cy="1436132"/>
          </a:xfrm>
          <a:prstGeom prst="rect">
            <a:avLst/>
          </a:prstGeom>
          <a:noFill/>
        </p:spPr>
        <p:txBody>
          <a:bodyPr vert="vert270" wrap="square" rtlCol="0">
            <a:spAutoFit/>
          </a:bodyPr>
          <a:lstStyle/>
          <a:p>
            <a:r>
              <a:rPr lang="en-US" dirty="0"/>
              <a:t> </a:t>
            </a:r>
          </a:p>
        </p:txBody>
      </p:sp>
      <p:sp>
        <p:nvSpPr>
          <p:cNvPr id="155" name="TextBox 154"/>
          <p:cNvSpPr txBox="1"/>
          <p:nvPr/>
        </p:nvSpPr>
        <p:spPr>
          <a:xfrm>
            <a:off x="6629400" y="2057400"/>
            <a:ext cx="1600200" cy="338554"/>
          </a:xfrm>
          <a:prstGeom prst="rect">
            <a:avLst/>
          </a:prstGeom>
          <a:noFill/>
        </p:spPr>
        <p:txBody>
          <a:bodyPr wrap="square" rtlCol="0">
            <a:spAutoFit/>
          </a:bodyPr>
          <a:lstStyle/>
          <a:p>
            <a:r>
              <a:rPr lang="en-US" sz="1600" dirty="0"/>
              <a:t> </a:t>
            </a:r>
          </a:p>
        </p:txBody>
      </p:sp>
      <p:sp>
        <p:nvSpPr>
          <p:cNvPr id="188" name="TextBox 187"/>
          <p:cNvSpPr txBox="1"/>
          <p:nvPr/>
        </p:nvSpPr>
        <p:spPr>
          <a:xfrm>
            <a:off x="5257800" y="4343400"/>
            <a:ext cx="2819400" cy="369332"/>
          </a:xfrm>
          <a:prstGeom prst="rect">
            <a:avLst/>
          </a:prstGeom>
          <a:noFill/>
        </p:spPr>
        <p:txBody>
          <a:bodyPr wrap="square" rtlCol="0">
            <a:spAutoFit/>
          </a:bodyPr>
          <a:lstStyle/>
          <a:p>
            <a:r>
              <a:rPr lang="en-US" dirty="0"/>
              <a:t> </a:t>
            </a:r>
          </a:p>
        </p:txBody>
      </p:sp>
      <p:cxnSp>
        <p:nvCxnSpPr>
          <p:cNvPr id="40" name="Straight Connector 39"/>
          <p:cNvCxnSpPr/>
          <p:nvPr/>
        </p:nvCxnSpPr>
        <p:spPr>
          <a:xfrm rot="5400000">
            <a:off x="8763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0800000">
            <a:off x="990600" y="4267200"/>
            <a:ext cx="7772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4724400"/>
            <a:ext cx="8763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0" y="6019800"/>
            <a:ext cx="87630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2672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429000" y="3733800"/>
            <a:ext cx="1295400" cy="584775"/>
          </a:xfrm>
          <a:prstGeom prst="rect">
            <a:avLst/>
          </a:prstGeom>
          <a:noFill/>
        </p:spPr>
        <p:txBody>
          <a:bodyPr wrap="square" rtlCol="0">
            <a:spAutoFit/>
          </a:bodyPr>
          <a:lstStyle/>
          <a:p>
            <a:r>
              <a:rPr lang="en-US" sz="1600" b="1" dirty="0"/>
              <a:t>Chapters </a:t>
            </a:r>
          </a:p>
          <a:p>
            <a:r>
              <a:rPr lang="en-US" sz="1600" b="1" dirty="0"/>
              <a:t>     4-7  </a:t>
            </a:r>
          </a:p>
        </p:txBody>
      </p:sp>
      <p:sp>
        <p:nvSpPr>
          <p:cNvPr id="52" name="TextBox 51"/>
          <p:cNvSpPr txBox="1"/>
          <p:nvPr/>
        </p:nvSpPr>
        <p:spPr>
          <a:xfrm>
            <a:off x="5638800" y="3505200"/>
            <a:ext cx="1143000" cy="830997"/>
          </a:xfrm>
          <a:prstGeom prst="rect">
            <a:avLst/>
          </a:prstGeom>
          <a:noFill/>
        </p:spPr>
        <p:txBody>
          <a:bodyPr wrap="square" rtlCol="0">
            <a:spAutoFit/>
          </a:bodyPr>
          <a:lstStyle/>
          <a:p>
            <a:r>
              <a:rPr lang="en-US" sz="1600" dirty="0"/>
              <a:t>     </a:t>
            </a:r>
            <a:r>
              <a:rPr lang="en-US" sz="1600" b="1" dirty="0"/>
              <a:t>Chapters</a:t>
            </a:r>
          </a:p>
          <a:p>
            <a:r>
              <a:rPr lang="en-US" sz="1600" b="1" dirty="0"/>
              <a:t>    12-14</a:t>
            </a:r>
          </a:p>
        </p:txBody>
      </p:sp>
      <p:sp>
        <p:nvSpPr>
          <p:cNvPr id="44" name="TextBox 43"/>
          <p:cNvSpPr txBox="1"/>
          <p:nvPr/>
        </p:nvSpPr>
        <p:spPr>
          <a:xfrm>
            <a:off x="1295400" y="460058"/>
            <a:ext cx="1333500" cy="677108"/>
          </a:xfrm>
          <a:prstGeom prst="rect">
            <a:avLst/>
          </a:prstGeom>
          <a:solidFill>
            <a:srgbClr val="FFC000"/>
          </a:solidFill>
        </p:spPr>
        <p:txBody>
          <a:bodyPr wrap="square" rtlCol="0">
            <a:spAutoFit/>
          </a:bodyPr>
          <a:lstStyle/>
          <a:p>
            <a:r>
              <a:rPr lang="en-US" sz="2000" b="1" dirty="0"/>
              <a:t> </a:t>
            </a:r>
            <a:r>
              <a:rPr lang="en-US" b="1" dirty="0"/>
              <a:t>95 A.D.</a:t>
            </a:r>
          </a:p>
          <a:p>
            <a:r>
              <a:rPr lang="en-US" b="1" dirty="0"/>
              <a:t>Domitian</a:t>
            </a:r>
          </a:p>
        </p:txBody>
      </p:sp>
      <p:sp>
        <p:nvSpPr>
          <p:cNvPr id="48" name="TextBox 47"/>
          <p:cNvSpPr txBox="1"/>
          <p:nvPr/>
        </p:nvSpPr>
        <p:spPr>
          <a:xfrm>
            <a:off x="0" y="5715000"/>
            <a:ext cx="833883" cy="338554"/>
          </a:xfrm>
          <a:prstGeom prst="rect">
            <a:avLst/>
          </a:prstGeom>
          <a:noFill/>
        </p:spPr>
        <p:txBody>
          <a:bodyPr wrap="square" rtlCol="0">
            <a:spAutoFit/>
          </a:bodyPr>
          <a:lstStyle/>
          <a:p>
            <a:r>
              <a:rPr lang="en-US" sz="1600" dirty="0"/>
              <a:t>Theme</a:t>
            </a:r>
          </a:p>
        </p:txBody>
      </p:sp>
      <p:sp>
        <p:nvSpPr>
          <p:cNvPr id="51" name="TextBox 50"/>
          <p:cNvSpPr txBox="1"/>
          <p:nvPr/>
        </p:nvSpPr>
        <p:spPr>
          <a:xfrm rot="10800000" flipV="1">
            <a:off x="906097" y="5616715"/>
            <a:ext cx="7772401" cy="369332"/>
          </a:xfrm>
          <a:prstGeom prst="rect">
            <a:avLst/>
          </a:prstGeom>
          <a:noFill/>
        </p:spPr>
        <p:txBody>
          <a:bodyPr wrap="square" rtlCol="0">
            <a:spAutoFit/>
          </a:bodyPr>
          <a:lstStyle/>
          <a:p>
            <a:r>
              <a:rPr lang="en-US" dirty="0"/>
              <a:t>    </a:t>
            </a:r>
            <a:r>
              <a:rPr lang="en-US" b="1" dirty="0"/>
              <a:t>Christ and His army will reign over Satan and his allies.   God wins! (17:14)</a:t>
            </a:r>
          </a:p>
        </p:txBody>
      </p:sp>
      <p:sp>
        <p:nvSpPr>
          <p:cNvPr id="53" name="TextBox 52"/>
          <p:cNvSpPr txBox="1"/>
          <p:nvPr/>
        </p:nvSpPr>
        <p:spPr>
          <a:xfrm>
            <a:off x="0" y="5943600"/>
            <a:ext cx="990600" cy="615553"/>
          </a:xfrm>
          <a:prstGeom prst="rect">
            <a:avLst/>
          </a:prstGeom>
          <a:noFill/>
        </p:spPr>
        <p:txBody>
          <a:bodyPr wrap="square" rtlCol="0">
            <a:spAutoFit/>
          </a:bodyPr>
          <a:lstStyle/>
          <a:p>
            <a:r>
              <a:rPr lang="en-US" dirty="0"/>
              <a:t>    </a:t>
            </a:r>
            <a:r>
              <a:rPr lang="en-US" sz="1600" dirty="0"/>
              <a:t>Key</a:t>
            </a:r>
          </a:p>
          <a:p>
            <a:r>
              <a:rPr lang="en-US" sz="1600" dirty="0"/>
              <a:t>  Verse</a:t>
            </a:r>
          </a:p>
        </p:txBody>
      </p:sp>
      <p:sp>
        <p:nvSpPr>
          <p:cNvPr id="54" name="TextBox 53"/>
          <p:cNvSpPr txBox="1"/>
          <p:nvPr/>
        </p:nvSpPr>
        <p:spPr>
          <a:xfrm>
            <a:off x="911500" y="5990272"/>
            <a:ext cx="8232500" cy="646331"/>
          </a:xfrm>
          <a:prstGeom prst="rect">
            <a:avLst/>
          </a:prstGeom>
          <a:noFill/>
        </p:spPr>
        <p:txBody>
          <a:bodyPr wrap="square" rtlCol="0">
            <a:spAutoFit/>
          </a:bodyPr>
          <a:lstStyle/>
          <a:p>
            <a:r>
              <a:rPr lang="en-US" b="1" dirty="0"/>
              <a:t>     “</a:t>
            </a:r>
            <a:r>
              <a:rPr lang="en-US" b="1" i="1" dirty="0"/>
              <a:t>The revelation of Jesus Christ, which God gave him to show to his servants </a:t>
            </a:r>
          </a:p>
          <a:p>
            <a:r>
              <a:rPr lang="en-US" b="1" i="1" dirty="0"/>
              <a:t>the things that </a:t>
            </a:r>
            <a:r>
              <a:rPr lang="en-US" b="1" i="1" u="sng" dirty="0"/>
              <a:t>must soon take place</a:t>
            </a:r>
            <a:r>
              <a:rPr lang="en-US" b="1" i="1" dirty="0"/>
              <a:t>.…”</a:t>
            </a:r>
            <a:r>
              <a:rPr lang="en-US" b="1" dirty="0"/>
              <a:t> (1:1-2) </a:t>
            </a:r>
          </a:p>
        </p:txBody>
      </p:sp>
      <p:sp>
        <p:nvSpPr>
          <p:cNvPr id="55" name="TextBox 54"/>
          <p:cNvSpPr txBox="1"/>
          <p:nvPr/>
        </p:nvSpPr>
        <p:spPr>
          <a:xfrm>
            <a:off x="0" y="4724400"/>
            <a:ext cx="1295400" cy="369332"/>
          </a:xfrm>
          <a:prstGeom prst="rect">
            <a:avLst/>
          </a:prstGeom>
          <a:noFill/>
        </p:spPr>
        <p:txBody>
          <a:bodyPr wrap="square" rtlCol="0">
            <a:spAutoFit/>
          </a:bodyPr>
          <a:lstStyle/>
          <a:p>
            <a:r>
              <a:rPr lang="en-US" dirty="0"/>
              <a:t>Style</a:t>
            </a:r>
          </a:p>
        </p:txBody>
      </p:sp>
      <p:sp>
        <p:nvSpPr>
          <p:cNvPr id="59" name="TextBox 58"/>
          <p:cNvSpPr txBox="1"/>
          <p:nvPr/>
        </p:nvSpPr>
        <p:spPr>
          <a:xfrm>
            <a:off x="990600" y="4724400"/>
            <a:ext cx="7162800" cy="369332"/>
          </a:xfrm>
          <a:prstGeom prst="rect">
            <a:avLst/>
          </a:prstGeom>
          <a:noFill/>
        </p:spPr>
        <p:txBody>
          <a:bodyPr wrap="square" rtlCol="0">
            <a:spAutoFit/>
          </a:bodyPr>
          <a:lstStyle/>
          <a:p>
            <a:r>
              <a:rPr lang="en-US" dirty="0"/>
              <a:t>                     </a:t>
            </a:r>
            <a:r>
              <a:rPr lang="en-US" b="1" dirty="0"/>
              <a:t>Apocalyptic literature – written in signs and symbols</a:t>
            </a:r>
          </a:p>
        </p:txBody>
      </p:sp>
      <p:sp>
        <p:nvSpPr>
          <p:cNvPr id="63" name="TextBox 62"/>
          <p:cNvSpPr txBox="1"/>
          <p:nvPr/>
        </p:nvSpPr>
        <p:spPr>
          <a:xfrm>
            <a:off x="-152400" y="5105400"/>
            <a:ext cx="1342149" cy="369332"/>
          </a:xfrm>
          <a:prstGeom prst="rect">
            <a:avLst/>
          </a:prstGeom>
          <a:noFill/>
        </p:spPr>
        <p:txBody>
          <a:bodyPr wrap="square" rtlCol="0">
            <a:spAutoFit/>
          </a:bodyPr>
          <a:lstStyle/>
          <a:p>
            <a:r>
              <a:rPr lang="en-US" dirty="0"/>
              <a:t>  </a:t>
            </a:r>
            <a:r>
              <a:rPr lang="en-US" sz="1600" dirty="0"/>
              <a:t>Conditions</a:t>
            </a:r>
          </a:p>
        </p:txBody>
      </p:sp>
      <p:sp>
        <p:nvSpPr>
          <p:cNvPr id="64" name="TextBox 63"/>
          <p:cNvSpPr txBox="1"/>
          <p:nvPr/>
        </p:nvSpPr>
        <p:spPr>
          <a:xfrm>
            <a:off x="1007064" y="5044587"/>
            <a:ext cx="7553218" cy="646331"/>
          </a:xfrm>
          <a:prstGeom prst="rect">
            <a:avLst/>
          </a:prstGeom>
          <a:noFill/>
        </p:spPr>
        <p:txBody>
          <a:bodyPr wrap="square" rtlCol="0">
            <a:spAutoFit/>
          </a:bodyPr>
          <a:lstStyle/>
          <a:p>
            <a:r>
              <a:rPr lang="en-US" b="1" dirty="0"/>
              <a:t>Written during the time when Satan was using a world empire (Rome) in an attempt to abolish the church</a:t>
            </a:r>
            <a:r>
              <a:rPr lang="en-US" dirty="0"/>
              <a:t>.   </a:t>
            </a:r>
          </a:p>
        </p:txBody>
      </p:sp>
      <p:sp>
        <p:nvSpPr>
          <p:cNvPr id="65" name="TextBox 64"/>
          <p:cNvSpPr txBox="1"/>
          <p:nvPr/>
        </p:nvSpPr>
        <p:spPr>
          <a:xfrm>
            <a:off x="-152400" y="4343400"/>
            <a:ext cx="1455756" cy="369332"/>
          </a:xfrm>
          <a:prstGeom prst="rect">
            <a:avLst/>
          </a:prstGeom>
          <a:noFill/>
        </p:spPr>
        <p:txBody>
          <a:bodyPr wrap="square" rtlCol="0">
            <a:spAutoFit/>
          </a:bodyPr>
          <a:lstStyle/>
          <a:p>
            <a:r>
              <a:rPr lang="en-US" dirty="0"/>
              <a:t>  </a:t>
            </a:r>
            <a:r>
              <a:rPr lang="en-US" sz="1600" dirty="0"/>
              <a:t>Written to</a:t>
            </a:r>
          </a:p>
        </p:txBody>
      </p:sp>
      <p:sp>
        <p:nvSpPr>
          <p:cNvPr id="66" name="TextBox 65"/>
          <p:cNvSpPr txBox="1"/>
          <p:nvPr/>
        </p:nvSpPr>
        <p:spPr>
          <a:xfrm>
            <a:off x="1447800" y="1447800"/>
            <a:ext cx="903354" cy="369332"/>
          </a:xfrm>
          <a:prstGeom prst="rect">
            <a:avLst/>
          </a:prstGeom>
          <a:noFill/>
        </p:spPr>
        <p:txBody>
          <a:bodyPr wrap="square" rtlCol="0">
            <a:spAutoFit/>
          </a:bodyPr>
          <a:lstStyle/>
          <a:p>
            <a:r>
              <a:rPr lang="en-US" b="1" dirty="0"/>
              <a:t>Intro</a:t>
            </a:r>
          </a:p>
        </p:txBody>
      </p:sp>
      <p:sp>
        <p:nvSpPr>
          <p:cNvPr id="67" name="TextBox 66"/>
          <p:cNvSpPr txBox="1"/>
          <p:nvPr/>
        </p:nvSpPr>
        <p:spPr>
          <a:xfrm>
            <a:off x="1082844" y="1863289"/>
            <a:ext cx="1633266" cy="1169551"/>
          </a:xfrm>
          <a:prstGeom prst="rect">
            <a:avLst/>
          </a:prstGeom>
          <a:noFill/>
        </p:spPr>
        <p:txBody>
          <a:bodyPr wrap="square" rtlCol="0">
            <a:spAutoFit/>
          </a:bodyPr>
          <a:lstStyle/>
          <a:p>
            <a:pPr>
              <a:buFont typeface="Arial" pitchFamily="34" charset="0"/>
              <a:buChar char="•"/>
            </a:pPr>
            <a:r>
              <a:rPr lang="en-US" sz="1400" b="1" dirty="0"/>
              <a:t>About John</a:t>
            </a:r>
          </a:p>
          <a:p>
            <a:pPr>
              <a:buFont typeface="Arial" pitchFamily="34" charset="0"/>
              <a:buChar char="•"/>
            </a:pPr>
            <a:r>
              <a:rPr lang="en-US" sz="1400" b="1" dirty="0"/>
              <a:t>The vision</a:t>
            </a:r>
          </a:p>
          <a:p>
            <a:pPr>
              <a:buFont typeface="Arial" pitchFamily="34" charset="0"/>
              <a:buChar char="•"/>
            </a:pPr>
            <a:r>
              <a:rPr lang="en-US" sz="1400" b="1" dirty="0"/>
              <a:t>The purpose</a:t>
            </a:r>
          </a:p>
          <a:p>
            <a:pPr>
              <a:buFont typeface="Arial" pitchFamily="34" charset="0"/>
              <a:buChar char="•"/>
            </a:pPr>
            <a:r>
              <a:rPr lang="en-US" sz="1400" b="1" dirty="0"/>
              <a:t>The mystery</a:t>
            </a:r>
          </a:p>
          <a:p>
            <a:r>
              <a:rPr lang="en-US" sz="1400" b="1" dirty="0"/>
              <a:t>   explained</a:t>
            </a:r>
          </a:p>
        </p:txBody>
      </p:sp>
      <p:sp>
        <p:nvSpPr>
          <p:cNvPr id="68" name="TextBox 67"/>
          <p:cNvSpPr txBox="1"/>
          <p:nvPr/>
        </p:nvSpPr>
        <p:spPr>
          <a:xfrm>
            <a:off x="1219200" y="3733800"/>
            <a:ext cx="1010085" cy="584775"/>
          </a:xfrm>
          <a:prstGeom prst="rect">
            <a:avLst/>
          </a:prstGeom>
          <a:noFill/>
        </p:spPr>
        <p:txBody>
          <a:bodyPr wrap="square" rtlCol="0">
            <a:spAutoFit/>
          </a:bodyPr>
          <a:lstStyle/>
          <a:p>
            <a:r>
              <a:rPr lang="en-US" sz="1600" b="1" dirty="0"/>
              <a:t>Chapter </a:t>
            </a:r>
          </a:p>
          <a:p>
            <a:r>
              <a:rPr lang="en-US" sz="1600" b="1" dirty="0"/>
              <a:t>        1</a:t>
            </a:r>
          </a:p>
        </p:txBody>
      </p:sp>
      <p:cxnSp>
        <p:nvCxnSpPr>
          <p:cNvPr id="69" name="Straight Connector 68"/>
          <p:cNvCxnSpPr/>
          <p:nvPr/>
        </p:nvCxnSpPr>
        <p:spPr>
          <a:xfrm rot="5400000">
            <a:off x="2095500" y="27813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286000" y="1447800"/>
            <a:ext cx="1488149" cy="369332"/>
          </a:xfrm>
          <a:prstGeom prst="rect">
            <a:avLst/>
          </a:prstGeom>
          <a:noFill/>
        </p:spPr>
        <p:txBody>
          <a:bodyPr wrap="square" rtlCol="0">
            <a:spAutoFit/>
          </a:bodyPr>
          <a:lstStyle/>
          <a:p>
            <a:r>
              <a:rPr lang="en-US" b="1" dirty="0">
                <a:solidFill>
                  <a:srgbClr val="FFFF00"/>
                </a:solidFill>
                <a:latin typeface="Arial Narrow" pitchFamily="34" charset="0"/>
              </a:rPr>
              <a:t> </a:t>
            </a:r>
            <a:r>
              <a:rPr lang="en-US" b="1" dirty="0">
                <a:latin typeface="Arial Narrow" pitchFamily="34" charset="0"/>
              </a:rPr>
              <a:t>7 Churches</a:t>
            </a:r>
          </a:p>
        </p:txBody>
      </p:sp>
      <p:sp>
        <p:nvSpPr>
          <p:cNvPr id="74" name="TextBox 73"/>
          <p:cNvSpPr txBox="1"/>
          <p:nvPr/>
        </p:nvSpPr>
        <p:spPr>
          <a:xfrm>
            <a:off x="2286000" y="3733800"/>
            <a:ext cx="1428826" cy="584775"/>
          </a:xfrm>
          <a:prstGeom prst="rect">
            <a:avLst/>
          </a:prstGeom>
          <a:noFill/>
        </p:spPr>
        <p:txBody>
          <a:bodyPr wrap="square" rtlCol="0">
            <a:spAutoFit/>
          </a:bodyPr>
          <a:lstStyle/>
          <a:p>
            <a:r>
              <a:rPr lang="en-US" sz="1600" b="1" dirty="0"/>
              <a:t>  Chapters </a:t>
            </a:r>
          </a:p>
          <a:p>
            <a:r>
              <a:rPr lang="en-US" sz="1600" b="1" dirty="0"/>
              <a:t>      2-3 </a:t>
            </a:r>
          </a:p>
        </p:txBody>
      </p:sp>
      <p:sp>
        <p:nvSpPr>
          <p:cNvPr id="78" name="TextBox 77"/>
          <p:cNvSpPr txBox="1"/>
          <p:nvPr/>
        </p:nvSpPr>
        <p:spPr>
          <a:xfrm>
            <a:off x="2286000" y="1752600"/>
            <a:ext cx="1295400" cy="1846659"/>
          </a:xfrm>
          <a:prstGeom prst="rect">
            <a:avLst/>
          </a:prstGeom>
          <a:noFill/>
        </p:spPr>
        <p:txBody>
          <a:bodyPr wrap="square" rtlCol="0">
            <a:spAutoFit/>
          </a:bodyPr>
          <a:lstStyle/>
          <a:p>
            <a:pPr>
              <a:buFont typeface="Arial" pitchFamily="34" charset="0"/>
              <a:buChar char="•"/>
            </a:pPr>
            <a:r>
              <a:rPr lang="en-US" sz="1400" b="1" dirty="0">
                <a:latin typeface="Arial Narrow" pitchFamily="34" charset="0"/>
              </a:rPr>
              <a:t>Ephesus</a:t>
            </a:r>
          </a:p>
          <a:p>
            <a:pPr>
              <a:buFont typeface="Arial" pitchFamily="34" charset="0"/>
              <a:buChar char="•"/>
            </a:pPr>
            <a:r>
              <a:rPr lang="en-US" sz="1400" b="1" dirty="0">
                <a:latin typeface="Arial Narrow" pitchFamily="34" charset="0"/>
              </a:rPr>
              <a:t>Smyrna</a:t>
            </a:r>
          </a:p>
          <a:p>
            <a:pPr>
              <a:buFont typeface="Arial" pitchFamily="34" charset="0"/>
              <a:buChar char="•"/>
            </a:pPr>
            <a:r>
              <a:rPr lang="en-US" sz="1400" b="1" dirty="0">
                <a:latin typeface="Arial Narrow" pitchFamily="34" charset="0"/>
              </a:rPr>
              <a:t>Pergamos</a:t>
            </a:r>
          </a:p>
          <a:p>
            <a:pPr>
              <a:buFont typeface="Arial" pitchFamily="34" charset="0"/>
              <a:buChar char="•"/>
            </a:pPr>
            <a:r>
              <a:rPr lang="en-US" sz="1400" b="1" dirty="0">
                <a:latin typeface="Arial Narrow" pitchFamily="34" charset="0"/>
              </a:rPr>
              <a:t>Thyatira</a:t>
            </a:r>
          </a:p>
          <a:p>
            <a:pPr>
              <a:buFont typeface="Arial" pitchFamily="34" charset="0"/>
              <a:buChar char="•"/>
            </a:pPr>
            <a:r>
              <a:rPr lang="en-US" sz="1400" b="1" dirty="0">
                <a:latin typeface="Arial Narrow" pitchFamily="34" charset="0"/>
              </a:rPr>
              <a:t>Sardis</a:t>
            </a:r>
          </a:p>
          <a:p>
            <a:pPr>
              <a:buFont typeface="Arial" pitchFamily="34" charset="0"/>
              <a:buChar char="•"/>
            </a:pPr>
            <a:r>
              <a:rPr lang="en-US" sz="1400" b="1" dirty="0">
                <a:latin typeface="Arial Narrow" pitchFamily="34" charset="0"/>
              </a:rPr>
              <a:t>Philadelphia</a:t>
            </a:r>
          </a:p>
          <a:p>
            <a:pPr>
              <a:buFont typeface="Arial" pitchFamily="34" charset="0"/>
              <a:buChar char="•"/>
            </a:pPr>
            <a:r>
              <a:rPr lang="en-US" sz="1400" b="1" dirty="0">
                <a:latin typeface="Arial Narrow" pitchFamily="34" charset="0"/>
              </a:rPr>
              <a:t>Laodicea</a:t>
            </a:r>
          </a:p>
          <a:p>
            <a:pPr>
              <a:buFont typeface="Arial" pitchFamily="34" charset="0"/>
              <a:buChar char="•"/>
            </a:pPr>
            <a:endParaRPr lang="en-US" sz="1600" dirty="0">
              <a:latin typeface="Arial Narrow" pitchFamily="34" charset="0"/>
            </a:endParaRPr>
          </a:p>
        </p:txBody>
      </p:sp>
      <p:cxnSp>
        <p:nvCxnSpPr>
          <p:cNvPr id="79" name="Straight Connector 78"/>
          <p:cNvCxnSpPr/>
          <p:nvPr/>
        </p:nvCxnSpPr>
        <p:spPr>
          <a:xfrm rot="5400000">
            <a:off x="3162300" y="2705100"/>
            <a:ext cx="27432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505200" y="1447800"/>
            <a:ext cx="1728510" cy="369332"/>
          </a:xfrm>
          <a:prstGeom prst="rect">
            <a:avLst/>
          </a:prstGeom>
          <a:noFill/>
        </p:spPr>
        <p:txBody>
          <a:bodyPr wrap="square" rtlCol="0">
            <a:spAutoFit/>
          </a:bodyPr>
          <a:lstStyle/>
          <a:p>
            <a:r>
              <a:rPr lang="en-US" b="1" dirty="0">
                <a:solidFill>
                  <a:srgbClr val="FFFF00"/>
                </a:solidFill>
                <a:latin typeface="Arial Narrow" pitchFamily="34" charset="0"/>
              </a:rPr>
              <a:t>   </a:t>
            </a:r>
            <a:r>
              <a:rPr lang="en-US" b="1" dirty="0">
                <a:latin typeface="Arial Narrow" pitchFamily="34" charset="0"/>
              </a:rPr>
              <a:t>7 Seals</a:t>
            </a:r>
          </a:p>
        </p:txBody>
      </p:sp>
      <p:sp>
        <p:nvSpPr>
          <p:cNvPr id="85" name="TextBox 84"/>
          <p:cNvSpPr txBox="1"/>
          <p:nvPr/>
        </p:nvSpPr>
        <p:spPr>
          <a:xfrm>
            <a:off x="3491422" y="1760681"/>
            <a:ext cx="1491343" cy="1815882"/>
          </a:xfrm>
          <a:prstGeom prst="rect">
            <a:avLst/>
          </a:prstGeom>
          <a:noFill/>
        </p:spPr>
        <p:txBody>
          <a:bodyPr wrap="square" rtlCol="0">
            <a:spAutoFit/>
          </a:bodyPr>
          <a:lstStyle/>
          <a:p>
            <a:pPr>
              <a:buFont typeface="Arial" pitchFamily="34" charset="0"/>
              <a:buChar char="•"/>
            </a:pPr>
            <a:r>
              <a:rPr lang="en-US" sz="1400" b="1" dirty="0">
                <a:latin typeface="Arial Narrow" pitchFamily="34" charset="0"/>
              </a:rPr>
              <a:t>White horse</a:t>
            </a:r>
          </a:p>
          <a:p>
            <a:pPr>
              <a:buFont typeface="Arial" pitchFamily="34" charset="0"/>
              <a:buChar char="•"/>
            </a:pPr>
            <a:r>
              <a:rPr lang="en-US" sz="1400" b="1" dirty="0">
                <a:latin typeface="Arial Narrow" pitchFamily="34" charset="0"/>
              </a:rPr>
              <a:t>Red horse</a:t>
            </a:r>
          </a:p>
          <a:p>
            <a:pPr>
              <a:buFont typeface="Arial" pitchFamily="34" charset="0"/>
              <a:buChar char="•"/>
            </a:pPr>
            <a:r>
              <a:rPr lang="en-US" sz="1400" b="1" dirty="0">
                <a:latin typeface="Arial Narrow" pitchFamily="34" charset="0"/>
              </a:rPr>
              <a:t>Black horse</a:t>
            </a:r>
          </a:p>
          <a:p>
            <a:pPr>
              <a:buFont typeface="Arial" pitchFamily="34" charset="0"/>
              <a:buChar char="•"/>
            </a:pPr>
            <a:r>
              <a:rPr lang="en-US" sz="1400" b="1" dirty="0">
                <a:latin typeface="Arial Narrow" pitchFamily="34" charset="0"/>
              </a:rPr>
              <a:t>Pale horse</a:t>
            </a:r>
          </a:p>
          <a:p>
            <a:pPr>
              <a:buFont typeface="Arial" pitchFamily="34" charset="0"/>
              <a:buChar char="•"/>
            </a:pPr>
            <a:r>
              <a:rPr lang="en-US" sz="1400" b="1" dirty="0">
                <a:latin typeface="Arial Narrow" pitchFamily="34" charset="0"/>
              </a:rPr>
              <a:t>Martyred</a:t>
            </a:r>
          </a:p>
          <a:p>
            <a:pPr>
              <a:buFont typeface="Arial" pitchFamily="34" charset="0"/>
              <a:buChar char="•"/>
            </a:pPr>
            <a:r>
              <a:rPr lang="en-US" sz="1400" b="1" dirty="0">
                <a:latin typeface="Arial Narrow" pitchFamily="34" charset="0"/>
              </a:rPr>
              <a:t>Earthquake</a:t>
            </a:r>
          </a:p>
          <a:p>
            <a:pPr>
              <a:buFont typeface="Arial" pitchFamily="34" charset="0"/>
              <a:buChar char="•"/>
            </a:pPr>
            <a:r>
              <a:rPr lang="en-US" sz="1400" b="1" dirty="0">
                <a:latin typeface="Arial Narrow" pitchFamily="34" charset="0"/>
              </a:rPr>
              <a:t>144,000</a:t>
            </a:r>
          </a:p>
          <a:p>
            <a:pPr>
              <a:buFont typeface="Arial" pitchFamily="34" charset="0"/>
              <a:buChar char="•"/>
            </a:pPr>
            <a:endParaRPr lang="en-US" sz="1400" dirty="0">
              <a:latin typeface="Arial Narrow" pitchFamily="34" charset="0"/>
            </a:endParaRPr>
          </a:p>
        </p:txBody>
      </p:sp>
      <p:sp>
        <p:nvSpPr>
          <p:cNvPr id="86" name="TextBox 85"/>
          <p:cNvSpPr txBox="1"/>
          <p:nvPr/>
        </p:nvSpPr>
        <p:spPr>
          <a:xfrm>
            <a:off x="4648200" y="1447800"/>
            <a:ext cx="1570094" cy="369332"/>
          </a:xfrm>
          <a:prstGeom prst="rect">
            <a:avLst/>
          </a:prstGeom>
          <a:noFill/>
        </p:spPr>
        <p:txBody>
          <a:bodyPr wrap="square" rtlCol="0">
            <a:spAutoFit/>
          </a:bodyPr>
          <a:lstStyle/>
          <a:p>
            <a:r>
              <a:rPr lang="en-US" b="1" dirty="0">
                <a:latin typeface="Arial Narrow" pitchFamily="34" charset="0"/>
              </a:rPr>
              <a:t>7 Trumpets</a:t>
            </a:r>
          </a:p>
        </p:txBody>
      </p:sp>
      <p:sp>
        <p:nvSpPr>
          <p:cNvPr id="88" name="TextBox 87"/>
          <p:cNvSpPr txBox="1"/>
          <p:nvPr/>
        </p:nvSpPr>
        <p:spPr>
          <a:xfrm>
            <a:off x="4572000" y="3733800"/>
            <a:ext cx="1395855" cy="584775"/>
          </a:xfrm>
          <a:prstGeom prst="rect">
            <a:avLst/>
          </a:prstGeom>
          <a:noFill/>
        </p:spPr>
        <p:txBody>
          <a:bodyPr wrap="square" rtlCol="0">
            <a:spAutoFit/>
          </a:bodyPr>
          <a:lstStyle/>
          <a:p>
            <a:r>
              <a:rPr lang="en-US" sz="1600" b="1" dirty="0"/>
              <a:t>Chapters</a:t>
            </a:r>
          </a:p>
          <a:p>
            <a:r>
              <a:rPr lang="en-US" sz="1600" b="1" dirty="0"/>
              <a:t>    8-11</a:t>
            </a:r>
          </a:p>
        </p:txBody>
      </p:sp>
      <p:sp>
        <p:nvSpPr>
          <p:cNvPr id="89" name="TextBox 88"/>
          <p:cNvSpPr txBox="1"/>
          <p:nvPr/>
        </p:nvSpPr>
        <p:spPr>
          <a:xfrm>
            <a:off x="5648879" y="1478423"/>
            <a:ext cx="1219201" cy="2062103"/>
          </a:xfrm>
          <a:prstGeom prst="rect">
            <a:avLst/>
          </a:prstGeom>
          <a:noFill/>
        </p:spPr>
        <p:txBody>
          <a:bodyPr wrap="square" rtlCol="0">
            <a:spAutoFit/>
          </a:bodyPr>
          <a:lstStyle/>
          <a:p>
            <a:pPr algn="ctr"/>
            <a:r>
              <a:rPr lang="en-US" sz="1600" b="1" dirty="0">
                <a:latin typeface="Arial Narrow" pitchFamily="34" charset="0"/>
              </a:rPr>
              <a:t>*The Dragon &amp; the Woman</a:t>
            </a:r>
          </a:p>
          <a:p>
            <a:pPr algn="ctr"/>
            <a:endParaRPr lang="en-US" sz="1600" b="1" dirty="0">
              <a:latin typeface="Arial Narrow" pitchFamily="34" charset="0"/>
            </a:endParaRPr>
          </a:p>
          <a:p>
            <a:pPr algn="ctr"/>
            <a:r>
              <a:rPr lang="en-US" sz="1600" b="1" dirty="0">
                <a:latin typeface="Arial Narrow" pitchFamily="34" charset="0"/>
              </a:rPr>
              <a:t>*Two beasts</a:t>
            </a:r>
          </a:p>
          <a:p>
            <a:pPr algn="ctr"/>
            <a:endParaRPr lang="en-US" sz="1600" b="1" dirty="0">
              <a:latin typeface="Arial Narrow" pitchFamily="34" charset="0"/>
            </a:endParaRPr>
          </a:p>
          <a:p>
            <a:pPr algn="ctr"/>
            <a:r>
              <a:rPr lang="en-US" sz="1600" b="1" dirty="0">
                <a:latin typeface="Arial Narrow" pitchFamily="34" charset="0"/>
              </a:rPr>
              <a:t>*The Lamb</a:t>
            </a:r>
          </a:p>
          <a:p>
            <a:pPr algn="ctr"/>
            <a:endParaRPr lang="en-US" sz="1600" b="1" dirty="0">
              <a:latin typeface="Arial Narrow" pitchFamily="34" charset="0"/>
            </a:endParaRPr>
          </a:p>
        </p:txBody>
      </p:sp>
      <p:cxnSp>
        <p:nvCxnSpPr>
          <p:cNvPr id="90" name="Straight Connector 89"/>
          <p:cNvCxnSpPr/>
          <p:nvPr/>
        </p:nvCxnSpPr>
        <p:spPr>
          <a:xfrm rot="5400000">
            <a:off x="53340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711682" y="1436132"/>
            <a:ext cx="1225245" cy="1415772"/>
          </a:xfrm>
          <a:prstGeom prst="rect">
            <a:avLst/>
          </a:prstGeom>
          <a:noFill/>
        </p:spPr>
        <p:txBody>
          <a:bodyPr wrap="square" rtlCol="0">
            <a:spAutoFit/>
          </a:bodyPr>
          <a:lstStyle/>
          <a:p>
            <a:pPr algn="ctr"/>
            <a:r>
              <a:rPr lang="en-US" b="1" dirty="0">
                <a:latin typeface="Arial Narrow" pitchFamily="34" charset="0"/>
              </a:rPr>
              <a:t>7 Bowls</a:t>
            </a:r>
          </a:p>
          <a:p>
            <a:pPr algn="ctr"/>
            <a:r>
              <a:rPr lang="en-US" b="1" dirty="0">
                <a:latin typeface="Arial Narrow" pitchFamily="34" charset="0"/>
              </a:rPr>
              <a:t>of Wrath</a:t>
            </a:r>
          </a:p>
          <a:p>
            <a:pPr algn="ctr"/>
            <a:r>
              <a:rPr lang="en-US" b="1" dirty="0">
                <a:latin typeface="Arial Narrow" pitchFamily="34" charset="0"/>
              </a:rPr>
              <a:t>Poured </a:t>
            </a:r>
          </a:p>
          <a:p>
            <a:pPr algn="ctr"/>
            <a:r>
              <a:rPr lang="en-US" b="1" dirty="0">
                <a:latin typeface="Arial Narrow" pitchFamily="34" charset="0"/>
              </a:rPr>
              <a:t>Out</a:t>
            </a:r>
          </a:p>
          <a:p>
            <a:endParaRPr lang="en-US" sz="1400" b="1" dirty="0">
              <a:latin typeface="Arial Narrow" pitchFamily="34" charset="0"/>
            </a:endParaRPr>
          </a:p>
        </p:txBody>
      </p:sp>
      <p:cxnSp>
        <p:nvCxnSpPr>
          <p:cNvPr id="102" name="Straight Connector 101"/>
          <p:cNvCxnSpPr/>
          <p:nvPr/>
        </p:nvCxnSpPr>
        <p:spPr>
          <a:xfrm rot="5400000">
            <a:off x="6400800" y="2743200"/>
            <a:ext cx="2819400" cy="228600"/>
          </a:xfrm>
          <a:prstGeom prst="line">
            <a:avLst/>
          </a:prstGeom>
          <a:ln w="7620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767894" y="1443576"/>
            <a:ext cx="1159634" cy="2185214"/>
          </a:xfrm>
          <a:prstGeom prst="rect">
            <a:avLst/>
          </a:prstGeom>
          <a:noFill/>
        </p:spPr>
        <p:txBody>
          <a:bodyPr wrap="square" rtlCol="0">
            <a:spAutoFit/>
          </a:bodyPr>
          <a:lstStyle/>
          <a:p>
            <a:pPr algn="ctr"/>
            <a:r>
              <a:rPr lang="en-US" sz="1600" dirty="0">
                <a:latin typeface="Arial Narrow" pitchFamily="34" charset="0"/>
              </a:rPr>
              <a:t> * </a:t>
            </a:r>
            <a:r>
              <a:rPr lang="en-US" sz="1600" b="1" dirty="0">
                <a:latin typeface="Arial Narrow" pitchFamily="34" charset="0"/>
              </a:rPr>
              <a:t>“</a:t>
            </a:r>
            <a:r>
              <a:rPr lang="en-US" sz="1500" b="1" dirty="0">
                <a:latin typeface="Arial Narrow" pitchFamily="34" charset="0"/>
              </a:rPr>
              <a:t>Babylon”</a:t>
            </a:r>
          </a:p>
          <a:p>
            <a:pPr algn="ctr"/>
            <a:r>
              <a:rPr lang="en-US" sz="1500" b="1" dirty="0">
                <a:latin typeface="Arial Narrow" pitchFamily="34" charset="0"/>
              </a:rPr>
              <a:t>and the Beast</a:t>
            </a:r>
          </a:p>
          <a:p>
            <a:pPr algn="ctr"/>
            <a:endParaRPr lang="en-US" sz="1500" b="1" dirty="0">
              <a:latin typeface="Arial Narrow" pitchFamily="34" charset="0"/>
            </a:endParaRPr>
          </a:p>
          <a:p>
            <a:pPr algn="ctr"/>
            <a:r>
              <a:rPr lang="en-US" sz="1500" b="1" dirty="0">
                <a:latin typeface="Arial Narrow" pitchFamily="34" charset="0"/>
              </a:rPr>
              <a:t>*The victory of the saints</a:t>
            </a:r>
          </a:p>
          <a:p>
            <a:pPr algn="ctr"/>
            <a:endParaRPr lang="en-US" sz="1500" b="1" dirty="0">
              <a:latin typeface="Arial Narrow" pitchFamily="34" charset="0"/>
            </a:endParaRPr>
          </a:p>
          <a:p>
            <a:pPr algn="ctr"/>
            <a:r>
              <a:rPr lang="en-US" sz="1500" b="1" dirty="0">
                <a:latin typeface="Arial Narrow" pitchFamily="34" charset="0"/>
              </a:rPr>
              <a:t>*Final Judgment</a:t>
            </a:r>
          </a:p>
        </p:txBody>
      </p:sp>
      <p:sp>
        <p:nvSpPr>
          <p:cNvPr id="105" name="TextBox 104"/>
          <p:cNvSpPr txBox="1"/>
          <p:nvPr/>
        </p:nvSpPr>
        <p:spPr>
          <a:xfrm>
            <a:off x="6705600" y="3733800"/>
            <a:ext cx="1014855" cy="584775"/>
          </a:xfrm>
          <a:prstGeom prst="rect">
            <a:avLst/>
          </a:prstGeom>
          <a:noFill/>
        </p:spPr>
        <p:txBody>
          <a:bodyPr wrap="square" rtlCol="0">
            <a:spAutoFit/>
          </a:bodyPr>
          <a:lstStyle/>
          <a:p>
            <a:r>
              <a:rPr lang="en-US" sz="1600" b="1" dirty="0"/>
              <a:t>Chapters</a:t>
            </a:r>
          </a:p>
          <a:p>
            <a:r>
              <a:rPr lang="en-US" sz="1600" b="1" dirty="0"/>
              <a:t>    15-16</a:t>
            </a:r>
          </a:p>
        </p:txBody>
      </p:sp>
      <p:sp>
        <p:nvSpPr>
          <p:cNvPr id="106" name="TextBox 105"/>
          <p:cNvSpPr txBox="1"/>
          <p:nvPr/>
        </p:nvSpPr>
        <p:spPr>
          <a:xfrm>
            <a:off x="7772400" y="3733800"/>
            <a:ext cx="1091055" cy="584775"/>
          </a:xfrm>
          <a:prstGeom prst="rect">
            <a:avLst/>
          </a:prstGeom>
          <a:noFill/>
        </p:spPr>
        <p:txBody>
          <a:bodyPr wrap="square" rtlCol="0">
            <a:spAutoFit/>
          </a:bodyPr>
          <a:lstStyle/>
          <a:p>
            <a:r>
              <a:rPr lang="en-US" sz="1600" b="1" dirty="0"/>
              <a:t>Chapters</a:t>
            </a:r>
          </a:p>
          <a:p>
            <a:r>
              <a:rPr lang="en-US" sz="1600" b="1" dirty="0"/>
              <a:t>   17-22</a:t>
            </a:r>
          </a:p>
        </p:txBody>
      </p:sp>
      <p:sp>
        <p:nvSpPr>
          <p:cNvPr id="4" name="TextBox 3">
            <a:extLst>
              <a:ext uri="{FF2B5EF4-FFF2-40B4-BE49-F238E27FC236}">
                <a16:creationId xmlns:a16="http://schemas.microsoft.com/office/drawing/2014/main" id="{E45F5DE9-A0F4-4944-8A8A-F50826758329}"/>
              </a:ext>
            </a:extLst>
          </p:cNvPr>
          <p:cNvSpPr txBox="1"/>
          <p:nvPr/>
        </p:nvSpPr>
        <p:spPr>
          <a:xfrm>
            <a:off x="-8745" y="1390740"/>
            <a:ext cx="1198180" cy="3108543"/>
          </a:xfrm>
          <a:prstGeom prst="rect">
            <a:avLst/>
          </a:prstGeom>
          <a:noFill/>
        </p:spPr>
        <p:txBody>
          <a:bodyPr wrap="square" rtlCol="0">
            <a:spAutoFit/>
          </a:bodyPr>
          <a:lstStyle/>
          <a:p>
            <a:r>
              <a:rPr lang="en-US" sz="1400" dirty="0"/>
              <a:t> </a:t>
            </a:r>
            <a:r>
              <a:rPr lang="en-US" sz="1400" b="1" dirty="0"/>
              <a:t>“They will </a:t>
            </a:r>
            <a:r>
              <a:rPr lang="en-US" sz="1300" b="1" dirty="0"/>
              <a:t>make war on the Lamb, and the Lamb will conquer them, for he is Lord of lords and King of kings, and those with him are called and chosen and faithful” (17:14) </a:t>
            </a:r>
          </a:p>
        </p:txBody>
      </p:sp>
      <p:sp>
        <p:nvSpPr>
          <p:cNvPr id="6" name="TextBox 5">
            <a:extLst>
              <a:ext uri="{FF2B5EF4-FFF2-40B4-BE49-F238E27FC236}">
                <a16:creationId xmlns:a16="http://schemas.microsoft.com/office/drawing/2014/main" id="{0277A42B-3E49-8645-A973-15D8EF4DE540}"/>
              </a:ext>
            </a:extLst>
          </p:cNvPr>
          <p:cNvSpPr txBox="1"/>
          <p:nvPr/>
        </p:nvSpPr>
        <p:spPr>
          <a:xfrm>
            <a:off x="4519502" y="1798161"/>
            <a:ext cx="1219200" cy="1077218"/>
          </a:xfrm>
          <a:prstGeom prst="rect">
            <a:avLst/>
          </a:prstGeom>
          <a:noFill/>
        </p:spPr>
        <p:txBody>
          <a:bodyPr wrap="square" rtlCol="0">
            <a:spAutoFit/>
          </a:bodyPr>
          <a:lstStyle/>
          <a:p>
            <a:pPr algn="ctr"/>
            <a:r>
              <a:rPr lang="en-US" sz="1400" b="1" dirty="0"/>
              <a:t>-</a:t>
            </a:r>
            <a:r>
              <a:rPr lang="en-US" sz="1600" b="1" dirty="0"/>
              <a:t>Symbols of  warning and instruction</a:t>
            </a:r>
          </a:p>
        </p:txBody>
      </p:sp>
    </p:spTree>
    <p:extLst>
      <p:ext uri="{BB962C8B-B14F-4D97-AF65-F5344CB8AC3E}">
        <p14:creationId xmlns:p14="http://schemas.microsoft.com/office/powerpoint/2010/main" val="265586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C5B12-9955-E94F-B5E6-F36194FE6267}"/>
              </a:ext>
            </a:extLst>
          </p:cNvPr>
          <p:cNvSpPr>
            <a:spLocks noGrp="1"/>
          </p:cNvSpPr>
          <p:nvPr>
            <p:ph type="title"/>
          </p:nvPr>
        </p:nvSpPr>
        <p:spPr/>
        <p:txBody>
          <a:bodyPr>
            <a:normAutofit/>
          </a:bodyPr>
          <a:lstStyle/>
          <a:p>
            <a:r>
              <a:rPr lang="en-US" sz="3200" dirty="0"/>
              <a:t>Some concepts associated with numbers</a:t>
            </a:r>
          </a:p>
        </p:txBody>
      </p:sp>
      <p:sp>
        <p:nvSpPr>
          <p:cNvPr id="3" name="Content Placeholder 2">
            <a:extLst>
              <a:ext uri="{FF2B5EF4-FFF2-40B4-BE49-F238E27FC236}">
                <a16:creationId xmlns:a16="http://schemas.microsoft.com/office/drawing/2014/main" id="{72856BE8-FE04-854D-8237-E525DE50ABD9}"/>
              </a:ext>
            </a:extLst>
          </p:cNvPr>
          <p:cNvSpPr>
            <a:spLocks noGrp="1"/>
          </p:cNvSpPr>
          <p:nvPr>
            <p:ph idx="1"/>
          </p:nvPr>
        </p:nvSpPr>
        <p:spPr>
          <a:xfrm>
            <a:off x="152400" y="1524000"/>
            <a:ext cx="8839200" cy="5334000"/>
          </a:xfrm>
        </p:spPr>
        <p:txBody>
          <a:bodyPr>
            <a:normAutofit fontScale="92500" lnSpcReduction="20000"/>
          </a:bodyPr>
          <a:lstStyle/>
          <a:p>
            <a:pPr marL="633222" indent="-514350">
              <a:buFont typeface="+mj-lt"/>
              <a:buAutoNum type="arabicPeriod"/>
            </a:pPr>
            <a:r>
              <a:rPr lang="en-US" sz="2000" b="1" dirty="0"/>
              <a:t>One </a:t>
            </a:r>
            <a:r>
              <a:rPr lang="en-US" sz="2000" dirty="0"/>
              <a:t>--- suggested “unity” or that which is unique and alone.  </a:t>
            </a:r>
          </a:p>
          <a:p>
            <a:pPr marL="633222" indent="-514350">
              <a:buFont typeface="+mj-lt"/>
              <a:buAutoNum type="arabicPeriod"/>
            </a:pPr>
            <a:r>
              <a:rPr lang="en-US" sz="2000" b="1" dirty="0"/>
              <a:t>Two </a:t>
            </a:r>
            <a:r>
              <a:rPr lang="en-US" sz="2000" dirty="0"/>
              <a:t>--- twice one, this came to symbolize strength, redoubled courage and energy.  </a:t>
            </a:r>
          </a:p>
          <a:p>
            <a:pPr marL="633222" indent="-514350">
              <a:buFont typeface="+mj-lt"/>
              <a:buAutoNum type="arabicPeriod"/>
            </a:pPr>
            <a:r>
              <a:rPr lang="en-US" sz="2000" b="1" dirty="0"/>
              <a:t>Three </a:t>
            </a:r>
            <a:r>
              <a:rPr lang="en-US" sz="2000" dirty="0"/>
              <a:t>--- The number of deity: “Father,  Son, and Holy Ghost,” this “three” carried the thought of the divine.  </a:t>
            </a:r>
          </a:p>
          <a:p>
            <a:pPr marL="633222" indent="-514350">
              <a:buFont typeface="+mj-lt"/>
              <a:buAutoNum type="arabicPeriod"/>
            </a:pPr>
            <a:r>
              <a:rPr lang="en-US" sz="2000" b="1" dirty="0"/>
              <a:t>Four </a:t>
            </a:r>
            <a:r>
              <a:rPr lang="en-US" sz="2000" dirty="0"/>
              <a:t>--- Four boundaries of the earth: north, south, east and west. This number suggested the whole world in which men lived.  </a:t>
            </a:r>
          </a:p>
          <a:p>
            <a:pPr marL="633222" indent="-514350">
              <a:buFont typeface="+mj-lt"/>
              <a:buAutoNum type="arabicPeriod"/>
            </a:pPr>
            <a:r>
              <a:rPr lang="en-US" sz="2000" b="1" dirty="0"/>
              <a:t>Seven </a:t>
            </a:r>
            <a:r>
              <a:rPr lang="en-US" sz="2000" dirty="0"/>
              <a:t>--- By combining numbers other symbols resulted.  The world number “four” is added to the number “three” expressing perfection or completeness.  This came to be the most sacred number of the Hebrews.  </a:t>
            </a:r>
          </a:p>
          <a:p>
            <a:pPr marL="633222" indent="-514350">
              <a:buFont typeface="+mj-lt"/>
              <a:buAutoNum type="arabicPeriod"/>
            </a:pPr>
            <a:r>
              <a:rPr lang="en-US" sz="2000" b="1" dirty="0"/>
              <a:t>Ten </a:t>
            </a:r>
            <a:r>
              <a:rPr lang="en-US" sz="2000" dirty="0"/>
              <a:t>--- five fingers on each hand and five toes on each foot was a complete or full number, thus “10” came to mean completeness.  </a:t>
            </a:r>
          </a:p>
          <a:p>
            <a:pPr marL="633222" indent="-514350">
              <a:buFont typeface="+mj-lt"/>
              <a:buAutoNum type="arabicPeriod"/>
            </a:pPr>
            <a:r>
              <a:rPr lang="en-US" sz="2000" b="1" dirty="0"/>
              <a:t>Six </a:t>
            </a:r>
            <a:r>
              <a:rPr lang="en-US" sz="2000" dirty="0"/>
              <a:t>--- as “7” was the sacred perfect number, “6”  represented failure or defeat. Six, six, six means failure upon failure…emphasizing imperfection x 3.  </a:t>
            </a:r>
          </a:p>
          <a:p>
            <a:pPr marL="633222" indent="-514350">
              <a:buFont typeface="+mj-lt"/>
              <a:buAutoNum type="arabicPeriod"/>
            </a:pPr>
            <a:r>
              <a:rPr lang="en-US" sz="2000" b="1" dirty="0"/>
              <a:t>Three and a half years; </a:t>
            </a:r>
            <a:r>
              <a:rPr lang="en-US" sz="2000" dirty="0"/>
              <a:t>42 months; 1260 days.  Cut  the number seven in half and 3 ½ is the result.  The perfect number divided thus expresses an indefinite period of time but far less than the perfect period-of-time.  </a:t>
            </a:r>
          </a:p>
          <a:p>
            <a:pPr marL="633222" indent="-514350">
              <a:buFont typeface="+mj-lt"/>
              <a:buAutoNum type="arabicPeriod"/>
            </a:pPr>
            <a:r>
              <a:rPr lang="en-US" sz="2000" b="1" dirty="0"/>
              <a:t>One thousand </a:t>
            </a:r>
            <a:r>
              <a:rPr lang="en-US" sz="2000" dirty="0"/>
              <a:t>--- the complete number “10” is reduplicated as though showing completeness upon completeness, thus a whole or full period-of-time.</a:t>
            </a:r>
          </a:p>
          <a:p>
            <a:pPr marL="633222" indent="-514350">
              <a:buFont typeface="+mj-lt"/>
              <a:buAutoNum type="arabicPeriod"/>
            </a:pPr>
            <a:r>
              <a:rPr lang="en-US" sz="2000" b="1" dirty="0"/>
              <a:t>144,000</a:t>
            </a:r>
            <a:r>
              <a:rPr lang="en-US" sz="2000" dirty="0"/>
              <a:t> --- (144 x 1000) = completeness intensified (the saved).  </a:t>
            </a:r>
          </a:p>
          <a:p>
            <a:pPr marL="633222" indent="-514350">
              <a:buFont typeface="+mj-lt"/>
              <a:buAutoNum type="arabicPeriod"/>
            </a:pPr>
            <a:endParaRPr lang="en-US" sz="2000" dirty="0"/>
          </a:p>
          <a:p>
            <a:pPr marL="633222" indent="-514350">
              <a:buFont typeface="+mj-lt"/>
              <a:buAutoNum type="arabicPeriod"/>
            </a:pPr>
            <a:endParaRPr lang="en-US" sz="2000" dirty="0"/>
          </a:p>
          <a:p>
            <a:pPr marL="633222" indent="-514350">
              <a:buFont typeface="+mj-lt"/>
              <a:buAutoNum type="arabicPeriod"/>
            </a:pPr>
            <a:endParaRPr lang="en-US" sz="2000" b="1" dirty="0"/>
          </a:p>
        </p:txBody>
      </p:sp>
    </p:spTree>
    <p:extLst>
      <p:ext uri="{BB962C8B-B14F-4D97-AF65-F5344CB8AC3E}">
        <p14:creationId xmlns:p14="http://schemas.microsoft.com/office/powerpoint/2010/main" val="36023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33781-4632-1A46-874C-B3C1A5C5421A}"/>
              </a:ext>
            </a:extLst>
          </p:cNvPr>
          <p:cNvSpPr>
            <a:spLocks noGrp="1"/>
          </p:cNvSpPr>
          <p:nvPr>
            <p:ph type="title"/>
          </p:nvPr>
        </p:nvSpPr>
        <p:spPr/>
        <p:txBody>
          <a:bodyPr>
            <a:normAutofit/>
          </a:bodyPr>
          <a:lstStyle/>
          <a:p>
            <a:r>
              <a:rPr lang="en-US" sz="3200" dirty="0"/>
              <a:t>Rules for study and interpretation</a:t>
            </a:r>
          </a:p>
        </p:txBody>
      </p:sp>
      <p:sp>
        <p:nvSpPr>
          <p:cNvPr id="3" name="Content Placeholder 2">
            <a:extLst>
              <a:ext uri="{FF2B5EF4-FFF2-40B4-BE49-F238E27FC236}">
                <a16:creationId xmlns:a16="http://schemas.microsoft.com/office/drawing/2014/main" id="{55B1C5A1-8E0F-2542-846D-8804AF10FBAE}"/>
              </a:ext>
            </a:extLst>
          </p:cNvPr>
          <p:cNvSpPr>
            <a:spLocks noGrp="1"/>
          </p:cNvSpPr>
          <p:nvPr>
            <p:ph idx="1"/>
          </p:nvPr>
        </p:nvSpPr>
        <p:spPr>
          <a:xfrm>
            <a:off x="76200" y="1600201"/>
            <a:ext cx="8610600" cy="5257800"/>
          </a:xfrm>
        </p:spPr>
        <p:txBody>
          <a:bodyPr>
            <a:normAutofit/>
          </a:bodyPr>
          <a:lstStyle/>
          <a:p>
            <a:pPr marL="633222" indent="-514350">
              <a:buFont typeface="+mj-lt"/>
              <a:buAutoNum type="arabicPeriod"/>
            </a:pPr>
            <a:r>
              <a:rPr lang="en-US" sz="2200" dirty="0"/>
              <a:t>Remember that Revelation was written by John primarily for the encouragement and edification of the Christians of his own time (1:1).  </a:t>
            </a:r>
          </a:p>
          <a:p>
            <a:pPr marL="633222" indent="-514350">
              <a:buFont typeface="+mj-lt"/>
              <a:buAutoNum type="arabicPeriod"/>
            </a:pPr>
            <a:r>
              <a:rPr lang="en-US" sz="2200" dirty="0"/>
              <a:t>Remember that Revelation is written largely as symbolic language, thus it cannot be taken to literally.  We must be careful about being too dogmatic in interpreting symbols that are not easily understood.   </a:t>
            </a:r>
          </a:p>
          <a:p>
            <a:pPr marL="633222" indent="-514350">
              <a:buFont typeface="+mj-lt"/>
              <a:buAutoNum type="arabicPeriod"/>
            </a:pPr>
            <a:r>
              <a:rPr lang="en-US" sz="2200" dirty="0"/>
              <a:t>Remember that Revelation uses Old Testament terminology with New Testament meaning.  (Some say there are as many as 400 allusions to the Old Testament).  </a:t>
            </a:r>
          </a:p>
          <a:p>
            <a:pPr marL="633222" indent="-514350">
              <a:buFont typeface="+mj-lt"/>
              <a:buAutoNum type="arabicPeriod"/>
            </a:pPr>
            <a:r>
              <a:rPr lang="en-US" sz="2200" dirty="0"/>
              <a:t>For the true meaning of Revelation, one must seek to grasp the visions - or series of visions - as a whole without pressing the symbolism.  </a:t>
            </a:r>
          </a:p>
          <a:p>
            <a:pPr marL="633222" indent="-514350">
              <a:buFont typeface="+mj-lt"/>
              <a:buAutoNum type="arabicPeriod"/>
            </a:pPr>
            <a:r>
              <a:rPr lang="en-US" sz="2200" dirty="0"/>
              <a:t>Understand difficult passages in the light of clearer passages.  Make all interpretations consistent with the teachings of the whole Bible.  </a:t>
            </a:r>
          </a:p>
          <a:p>
            <a:pPr marL="633222" indent="-514350">
              <a:buFont typeface="+mj-lt"/>
              <a:buAutoNum type="arabicPeriod"/>
            </a:pPr>
            <a:endParaRPr lang="en-US" sz="2200" dirty="0"/>
          </a:p>
        </p:txBody>
      </p:sp>
    </p:spTree>
    <p:extLst>
      <p:ext uri="{BB962C8B-B14F-4D97-AF65-F5344CB8AC3E}">
        <p14:creationId xmlns:p14="http://schemas.microsoft.com/office/powerpoint/2010/main" val="109543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200" dirty="0"/>
              <a:t>Who wrote the book? </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152400" y="1600200"/>
            <a:ext cx="8839200" cy="5102351"/>
          </a:xfrm>
        </p:spPr>
        <p:txBody>
          <a:bodyPr>
            <a:normAutofit/>
          </a:bodyPr>
          <a:lstStyle/>
          <a:p>
            <a:pPr marL="118872" indent="0">
              <a:buNone/>
            </a:pPr>
            <a:r>
              <a:rPr lang="en-US" sz="2200" dirty="0"/>
              <a:t>The text says it was John (1:1, 4, 9; 22:8)…that ”the revelation of Jesus Christ was given to him” (1:1a).   Externally, numerous theologians of the time attribute it to John.  John was a son of Zebedee and Salome (Mt. 27:56; Mk. 15:40-41).  He was very close to Jesus and refers to himself as the “disciple whom Jesus loved” (John 13:23; 15:9; 21:24).  It was John that Jesus commissioned to care for His mother at his crucifixion (John 19:25-27).  John tells us that he was on the island of Patmos, where he had been banished by Domitian,  and where he saw his visions, and that he was there “for the word of God” (1:9).  One should picture John on the island with the visions passing before him on a stage that John put in words that suffering Christians could see in images that only they would understand.  While the date written is a subject of debate, we will use the A.D. 95 date for this study.  </a:t>
            </a:r>
          </a:p>
        </p:txBody>
      </p:sp>
      <p:sp>
        <p:nvSpPr>
          <p:cNvPr id="4" name="Date Placeholder 3">
            <a:extLst>
              <a:ext uri="{FF2B5EF4-FFF2-40B4-BE49-F238E27FC236}">
                <a16:creationId xmlns:a16="http://schemas.microsoft.com/office/drawing/2014/main" id="{EB780146-3A42-8B42-88E0-30AEE737929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C7154B3-6C66-8E44-9506-9BFD78B1DD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BC73AB-1CE7-3D47-9751-188B59F08C55}"/>
              </a:ext>
            </a:extLst>
          </p:cNvPr>
          <p:cNvSpPr>
            <a:spLocks noGrp="1"/>
          </p:cNvSpPr>
          <p:nvPr>
            <p:ph type="sldNum" sz="quarter" idx="12"/>
          </p:nvPr>
        </p:nvSpPr>
        <p:spPr/>
        <p:txBody>
          <a:bodyPr/>
          <a:lstStyle/>
          <a:p>
            <a:fld id="{3F2CC1A4-3628-4009-A3B0-E0FB77C012B6}" type="slidenum">
              <a:rPr lang="en-US" smtClean="0"/>
              <a:pPr/>
              <a:t>26</a:t>
            </a:fld>
            <a:endParaRPr lang="en-US" dirty="0"/>
          </a:p>
        </p:txBody>
      </p:sp>
    </p:spTree>
    <p:extLst>
      <p:ext uri="{BB962C8B-B14F-4D97-AF65-F5344CB8AC3E}">
        <p14:creationId xmlns:p14="http://schemas.microsoft.com/office/powerpoint/2010/main" val="11610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200" dirty="0"/>
              <a:t>Where are we?</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205740" y="1600200"/>
            <a:ext cx="8732520" cy="5151119"/>
          </a:xfrm>
        </p:spPr>
        <p:txBody>
          <a:bodyPr>
            <a:normAutofit fontScale="92500"/>
          </a:bodyPr>
          <a:lstStyle/>
          <a:p>
            <a:pPr marL="118872" indent="0">
              <a:buNone/>
            </a:pPr>
            <a:r>
              <a:rPr lang="en-US" sz="2400" dirty="0"/>
              <a:t>As mentioned, John tells us that he was on the island of Patmos when he saw his visions, that he was there “for the word of God” (1:9).  Patmos was a rocky island about 60-70 miles southwest of Ephesus (where John was a likely member of that church). During this time severe persecution was well under way (1:9; 2:10, 12, 22: 3:10).  Rome was obviously concerned that Christianity was a threat and sought to destroy the Lord’s followers.  Since Domitian, a despot, considered himself god, he demanded absolute subjection from unwilling Christians who would rather be persecuted than to renounce their faith and bow down before Caesar.  The conditions of which apocalyptic language grew: Trials, suffering and adversity are the backdrop of Revelation and the Old Testament books, Daniel, Ezekiel, and Zechariah.  One person wrote, “It is essentially a literature of the oppressed who saw no hope for the nation simply in terms of politics or on the plane of human history.” --- D.S. Russell.  </a:t>
            </a:r>
          </a:p>
          <a:p>
            <a:pPr marL="118872" indent="0">
              <a:buNone/>
            </a:pPr>
            <a:endParaRPr lang="en-US" sz="2400" dirty="0"/>
          </a:p>
          <a:p>
            <a:pPr marL="118872" indent="0">
              <a:buNone/>
            </a:pPr>
            <a:endParaRPr lang="en-US" sz="2400" dirty="0"/>
          </a:p>
        </p:txBody>
      </p:sp>
      <p:sp>
        <p:nvSpPr>
          <p:cNvPr id="4" name="Date Placeholder 3">
            <a:extLst>
              <a:ext uri="{FF2B5EF4-FFF2-40B4-BE49-F238E27FC236}">
                <a16:creationId xmlns:a16="http://schemas.microsoft.com/office/drawing/2014/main" id="{00C037FC-C7B9-3E4F-A7FE-32F31D86F7A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127BA47-67D0-1241-B567-2FAE00012C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23E673-0BB2-AA41-9DDC-47BF282EDC02}"/>
              </a:ext>
            </a:extLst>
          </p:cNvPr>
          <p:cNvSpPr>
            <a:spLocks noGrp="1"/>
          </p:cNvSpPr>
          <p:nvPr>
            <p:ph type="sldNum" sz="quarter" idx="12"/>
          </p:nvPr>
        </p:nvSpPr>
        <p:spPr/>
        <p:txBody>
          <a:bodyPr/>
          <a:lstStyle/>
          <a:p>
            <a:fld id="{3F2CC1A4-3628-4009-A3B0-E0FB77C012B6}" type="slidenum">
              <a:rPr lang="en-US" smtClean="0"/>
              <a:pPr/>
              <a:t>27</a:t>
            </a:fld>
            <a:endParaRPr lang="en-US" dirty="0"/>
          </a:p>
        </p:txBody>
      </p:sp>
    </p:spTree>
    <p:extLst>
      <p:ext uri="{BB962C8B-B14F-4D97-AF65-F5344CB8AC3E}">
        <p14:creationId xmlns:p14="http://schemas.microsoft.com/office/powerpoint/2010/main" val="375904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200" dirty="0"/>
              <a:t>Why is Revelation so important?</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152400" y="1676400"/>
            <a:ext cx="8763000" cy="4724401"/>
          </a:xfrm>
        </p:spPr>
        <p:txBody>
          <a:bodyPr>
            <a:normAutofit fontScale="92500"/>
          </a:bodyPr>
          <a:lstStyle/>
          <a:p>
            <a:pPr marL="118872" indent="0">
              <a:buNone/>
            </a:pPr>
            <a:r>
              <a:rPr lang="en-US" sz="2400" dirty="0"/>
              <a:t>Usually when people mention the book of Revelation, they immediately think about judgment. And without a doubt, much judgment occurs in the book.  However, Revelation does not end with judgment; instead, it provides a striking bookend for the entire Bible, which begins in “Paradise” and ends in “Paradise.”  More than judgment on evildoers, Revelation is a book about hope for the faithful in Christ (2:9).</a:t>
            </a:r>
          </a:p>
          <a:p>
            <a:pPr marL="118872" indent="0">
              <a:buNone/>
            </a:pPr>
            <a:endParaRPr lang="en-US" sz="2400" dirty="0"/>
          </a:p>
          <a:p>
            <a:pPr marL="118872" indent="0">
              <a:buNone/>
            </a:pPr>
            <a:r>
              <a:rPr lang="en-US" sz="2400" dirty="0"/>
              <a:t>What pains or indignities have you suffered? What broken relationship have you wept over? Has death’s sword struck deep into your heart? Revelation promises a place where pain and tears and death will pass away.  Revelation reminds us that there is indeed hope beyond the momentary trials and struggles of this life.  One day the darkness will pass away, and we will all dwell in perpetual light.</a:t>
            </a:r>
          </a:p>
          <a:p>
            <a:pPr marL="118872" indent="0">
              <a:buNone/>
            </a:pPr>
            <a:endParaRPr lang="en-US" sz="2400" dirty="0"/>
          </a:p>
          <a:p>
            <a:pPr marL="118872" indent="0">
              <a:buNone/>
            </a:pPr>
            <a:endParaRPr lang="en-US" sz="2400" dirty="0"/>
          </a:p>
        </p:txBody>
      </p:sp>
      <p:sp>
        <p:nvSpPr>
          <p:cNvPr id="4" name="Date Placeholder 3">
            <a:extLst>
              <a:ext uri="{FF2B5EF4-FFF2-40B4-BE49-F238E27FC236}">
                <a16:creationId xmlns:a16="http://schemas.microsoft.com/office/drawing/2014/main" id="{90EB04A3-D713-704C-A735-1040D4DDED4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72AC2DD-D353-3343-917A-3F13F4D142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617BE0-6BF7-864F-AB5C-9860323D3457}"/>
              </a:ext>
            </a:extLst>
          </p:cNvPr>
          <p:cNvSpPr>
            <a:spLocks noGrp="1"/>
          </p:cNvSpPr>
          <p:nvPr>
            <p:ph type="sldNum" sz="quarter" idx="12"/>
          </p:nvPr>
        </p:nvSpPr>
        <p:spPr/>
        <p:txBody>
          <a:bodyPr/>
          <a:lstStyle/>
          <a:p>
            <a:fld id="{3F2CC1A4-3628-4009-A3B0-E0FB77C012B6}" type="slidenum">
              <a:rPr lang="en-US" smtClean="0"/>
              <a:pPr/>
              <a:t>28</a:t>
            </a:fld>
            <a:endParaRPr lang="en-US" dirty="0"/>
          </a:p>
        </p:txBody>
      </p:sp>
    </p:spTree>
    <p:extLst>
      <p:ext uri="{BB962C8B-B14F-4D97-AF65-F5344CB8AC3E}">
        <p14:creationId xmlns:p14="http://schemas.microsoft.com/office/powerpoint/2010/main" val="241052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FE932-734E-AF49-8AB8-EEA7000A74E9}"/>
              </a:ext>
            </a:extLst>
          </p:cNvPr>
          <p:cNvSpPr>
            <a:spLocks noGrp="1"/>
          </p:cNvSpPr>
          <p:nvPr>
            <p:ph type="title"/>
          </p:nvPr>
        </p:nvSpPr>
        <p:spPr/>
        <p:txBody>
          <a:bodyPr>
            <a:normAutofit/>
          </a:bodyPr>
          <a:lstStyle/>
          <a:p>
            <a:r>
              <a:rPr lang="en-US" sz="3200" dirty="0"/>
              <a:t>What’s the point?</a:t>
            </a:r>
          </a:p>
        </p:txBody>
      </p:sp>
      <p:sp>
        <p:nvSpPr>
          <p:cNvPr id="3" name="Content Placeholder 2">
            <a:extLst>
              <a:ext uri="{FF2B5EF4-FFF2-40B4-BE49-F238E27FC236}">
                <a16:creationId xmlns:a16="http://schemas.microsoft.com/office/drawing/2014/main" id="{E0FC90DB-A8D6-5947-8D88-54164E8FAB06}"/>
              </a:ext>
            </a:extLst>
          </p:cNvPr>
          <p:cNvSpPr>
            <a:spLocks noGrp="1"/>
          </p:cNvSpPr>
          <p:nvPr>
            <p:ph idx="1"/>
          </p:nvPr>
        </p:nvSpPr>
        <p:spPr>
          <a:xfrm>
            <a:off x="76200" y="1524000"/>
            <a:ext cx="9067800" cy="5449824"/>
          </a:xfrm>
        </p:spPr>
        <p:txBody>
          <a:bodyPr>
            <a:noAutofit/>
          </a:bodyPr>
          <a:lstStyle/>
          <a:p>
            <a:pPr marL="118872" indent="0">
              <a:buNone/>
            </a:pPr>
            <a:r>
              <a:rPr lang="en-US" sz="2400" dirty="0"/>
              <a:t>Revelation was written to encourage those Christians who were suffering persecution at the hands of Domitian.  The message is clearly that of victory of Christ and his saints over Satan and his forces.  Make no mistake about it, Christ will be victorious (1:18; 6:2; 11:15; 14:1; 19:16).  The saints will overcome.  They will endure (13:10; 14:12), have their robes washed (7:14; 22:14), have victory over the beast (Rome) (15:2), and come out of tribulation (7:14).  “The book is designed to to encourage Christians to be faithful in the face of opposition and persecution, regardless of how terrible the onslaught is.” (Homer Hailey).  A summary verse is found in 17:14: “They will make war on the Lamb, and the Lamb will conquer them, for he is Lord of lords and King of kings, and those with him are called and chosen and faithful.”</a:t>
            </a:r>
          </a:p>
        </p:txBody>
      </p:sp>
      <p:sp>
        <p:nvSpPr>
          <p:cNvPr id="4" name="Date Placeholder 3">
            <a:extLst>
              <a:ext uri="{FF2B5EF4-FFF2-40B4-BE49-F238E27FC236}">
                <a16:creationId xmlns:a16="http://schemas.microsoft.com/office/drawing/2014/main" id="{F123EC05-A708-4541-8C6B-734F87716F1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EA60E80-9AD6-254E-BACD-D9B646AFC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A07B1B-3EDB-274F-B5D2-01578F5CB92B}"/>
              </a:ext>
            </a:extLst>
          </p:cNvPr>
          <p:cNvSpPr>
            <a:spLocks noGrp="1"/>
          </p:cNvSpPr>
          <p:nvPr>
            <p:ph type="sldNum" sz="quarter" idx="12"/>
          </p:nvPr>
        </p:nvSpPr>
        <p:spPr/>
        <p:txBody>
          <a:bodyPr/>
          <a:lstStyle/>
          <a:p>
            <a:fld id="{3F2CC1A4-3628-4009-A3B0-E0FB77C012B6}" type="slidenum">
              <a:rPr lang="en-US" smtClean="0"/>
              <a:pPr/>
              <a:t>29</a:t>
            </a:fld>
            <a:endParaRPr lang="en-US" dirty="0"/>
          </a:p>
        </p:txBody>
      </p:sp>
    </p:spTree>
    <p:extLst>
      <p:ext uri="{BB962C8B-B14F-4D97-AF65-F5344CB8AC3E}">
        <p14:creationId xmlns:p14="http://schemas.microsoft.com/office/powerpoint/2010/main" val="411258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0" y="-12492"/>
          <a:ext cx="9372601" cy="6786066"/>
        </p:xfrm>
        <a:graphic>
          <a:graphicData uri="http://schemas.openxmlformats.org/drawingml/2006/table">
            <a:tbl>
              <a:tblPr firstRow="1" bandRow="1">
                <a:tableStyleId>{073A0DAA-6AF3-43AB-8588-CEC1D06C72B9}</a:tableStyleId>
              </a:tblPr>
              <a:tblGrid>
                <a:gridCol w="2093208">
                  <a:extLst>
                    <a:ext uri="{9D8B030D-6E8A-4147-A177-3AD203B41FA5}">
                      <a16:colId xmlns:a16="http://schemas.microsoft.com/office/drawing/2014/main" val="20000"/>
                    </a:ext>
                  </a:extLst>
                </a:gridCol>
                <a:gridCol w="3160637">
                  <a:extLst>
                    <a:ext uri="{9D8B030D-6E8A-4147-A177-3AD203B41FA5}">
                      <a16:colId xmlns:a16="http://schemas.microsoft.com/office/drawing/2014/main" val="20001"/>
                    </a:ext>
                  </a:extLst>
                </a:gridCol>
                <a:gridCol w="2384717">
                  <a:extLst>
                    <a:ext uri="{9D8B030D-6E8A-4147-A177-3AD203B41FA5}">
                      <a16:colId xmlns:a16="http://schemas.microsoft.com/office/drawing/2014/main" val="20002"/>
                    </a:ext>
                  </a:extLst>
                </a:gridCol>
                <a:gridCol w="648671">
                  <a:extLst>
                    <a:ext uri="{9D8B030D-6E8A-4147-A177-3AD203B41FA5}">
                      <a16:colId xmlns:a16="http://schemas.microsoft.com/office/drawing/2014/main" val="20003"/>
                    </a:ext>
                  </a:extLst>
                </a:gridCol>
                <a:gridCol w="1085368">
                  <a:extLst>
                    <a:ext uri="{9D8B030D-6E8A-4147-A177-3AD203B41FA5}">
                      <a16:colId xmlns:a16="http://schemas.microsoft.com/office/drawing/2014/main" val="20004"/>
                    </a:ext>
                  </a:extLst>
                </a:gridCol>
              </a:tblGrid>
              <a:tr h="570625">
                <a:tc>
                  <a:txBody>
                    <a:bodyPr/>
                    <a:lstStyle/>
                    <a:p>
                      <a:pPr algn="ctr"/>
                      <a:r>
                        <a:rPr lang="en-US" sz="1400" dirty="0"/>
                        <a:t>Period</a:t>
                      </a:r>
                      <a:endParaRPr lang="en-US" sz="1400" dirty="0">
                        <a:latin typeface="Abadi MT Condensed Extra Bold" charset="0"/>
                        <a:ea typeface="Abadi MT Condensed Extra Bold" charset="0"/>
                        <a:cs typeface="Abadi MT Condensed Extra Bold" charset="0"/>
                      </a:endParaRPr>
                    </a:p>
                  </a:txBody>
                  <a:tcPr marL="68580" marR="68580" marT="34290" marB="34290"/>
                </a:tc>
                <a:tc>
                  <a:txBody>
                    <a:bodyPr/>
                    <a:lstStyle/>
                    <a:p>
                      <a:pPr algn="ctr"/>
                      <a:r>
                        <a:rPr lang="en-US" sz="1400" dirty="0"/>
                        <a:t>History Covered</a:t>
                      </a:r>
                    </a:p>
                  </a:txBody>
                  <a:tcPr marL="68580" marR="68580" marT="34290" marB="34290"/>
                </a:tc>
                <a:tc>
                  <a:txBody>
                    <a:bodyPr/>
                    <a:lstStyle/>
                    <a:p>
                      <a:pPr algn="ctr"/>
                      <a:r>
                        <a:rPr lang="en-US" sz="1400" dirty="0"/>
                        <a:t>Scriptures</a:t>
                      </a:r>
                    </a:p>
                  </a:txBody>
                  <a:tcPr marL="68580" marR="68580" marT="34290" marB="34290"/>
                </a:tc>
                <a:tc>
                  <a:txBody>
                    <a:bodyPr/>
                    <a:lstStyle/>
                    <a:p>
                      <a:pPr algn="ctr"/>
                      <a:r>
                        <a:rPr lang="en-US" sz="1400" dirty="0"/>
                        <a:t>Years</a:t>
                      </a:r>
                    </a:p>
                  </a:txBody>
                  <a:tcPr marL="68580" marR="68580" marT="34290" marB="34290"/>
                </a:tc>
                <a:tc>
                  <a:txBody>
                    <a:bodyPr/>
                    <a:lstStyle/>
                    <a:p>
                      <a:pPr algn="ctr"/>
                      <a:r>
                        <a:rPr lang="en-US" sz="1400" dirty="0"/>
                        <a:t>Principal </a:t>
                      </a:r>
                    </a:p>
                  </a:txBody>
                  <a:tcPr marL="68580" marR="68580" marT="34290" marB="34290"/>
                </a:tc>
                <a:extLst>
                  <a:ext uri="{0D108BD9-81ED-4DB2-BD59-A6C34878D82A}">
                    <a16:rowId xmlns:a16="http://schemas.microsoft.com/office/drawing/2014/main" val="10000"/>
                  </a:ext>
                </a:extLst>
              </a:tr>
              <a:tr h="338261">
                <a:tc>
                  <a:txBody>
                    <a:bodyPr/>
                    <a:lstStyle/>
                    <a:p>
                      <a:r>
                        <a:rPr lang="en-US" sz="1300" b="1" dirty="0"/>
                        <a:t>Antediluvian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Creation to</a:t>
                      </a:r>
                      <a:r>
                        <a:rPr lang="en-US" sz="1300" b="1" baseline="0" dirty="0"/>
                        <a:t> the Flood</a:t>
                      </a:r>
                      <a:endParaRPr lang="en-US" sz="1300" b="1" dirty="0"/>
                    </a:p>
                  </a:txBody>
                  <a:tcPr marL="68580" marR="68580" marT="34290" marB="34290">
                    <a:solidFill>
                      <a:schemeClr val="bg2"/>
                    </a:solidFill>
                  </a:tcPr>
                </a:tc>
                <a:tc>
                  <a:txBody>
                    <a:bodyPr/>
                    <a:lstStyle/>
                    <a:p>
                      <a:r>
                        <a:rPr lang="en-US" sz="1300" b="1" dirty="0"/>
                        <a:t>Gen. 1-7</a:t>
                      </a:r>
                    </a:p>
                  </a:txBody>
                  <a:tcPr marL="68580" marR="68580" marT="34290" marB="34290">
                    <a:solidFill>
                      <a:schemeClr val="bg2"/>
                    </a:solidFill>
                  </a:tcPr>
                </a:tc>
                <a:tc>
                  <a:txBody>
                    <a:bodyPr/>
                    <a:lstStyle/>
                    <a:p>
                      <a:pPr algn="ctr"/>
                      <a:r>
                        <a:rPr lang="en-US" sz="1300" b="1" dirty="0"/>
                        <a:t>1656</a:t>
                      </a:r>
                    </a:p>
                  </a:txBody>
                  <a:tcPr marL="68580" marR="68580" marT="34290" marB="34290">
                    <a:solidFill>
                      <a:schemeClr val="bg2"/>
                    </a:solidFill>
                  </a:tcPr>
                </a:tc>
                <a:tc>
                  <a:txBody>
                    <a:bodyPr/>
                    <a:lstStyle/>
                    <a:p>
                      <a:r>
                        <a:rPr lang="en-US" sz="1300" b="1" dirty="0"/>
                        <a:t>Adam</a:t>
                      </a:r>
                    </a:p>
                  </a:txBody>
                  <a:tcPr marL="68580" marR="68580" marT="34290" marB="34290">
                    <a:solidFill>
                      <a:schemeClr val="bg2"/>
                    </a:solidFill>
                  </a:tcPr>
                </a:tc>
                <a:extLst>
                  <a:ext uri="{0D108BD9-81ED-4DB2-BD59-A6C34878D82A}">
                    <a16:rowId xmlns:a16="http://schemas.microsoft.com/office/drawing/2014/main" val="10001"/>
                  </a:ext>
                </a:extLst>
              </a:tr>
              <a:tr h="338261">
                <a:tc>
                  <a:txBody>
                    <a:bodyPr/>
                    <a:lstStyle/>
                    <a:p>
                      <a:r>
                        <a:rPr lang="en-US" sz="1300" b="1" dirty="0"/>
                        <a:t>Postdiluvian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flood</a:t>
                      </a:r>
                      <a:r>
                        <a:rPr lang="en-US" sz="1300" b="1" baseline="0" dirty="0"/>
                        <a:t> to call of Abraham</a:t>
                      </a:r>
                      <a:endParaRPr lang="en-US" sz="1300" b="1" dirty="0"/>
                    </a:p>
                  </a:txBody>
                  <a:tcPr marL="68580" marR="68580" marT="34290" marB="34290">
                    <a:solidFill>
                      <a:schemeClr val="bg2"/>
                    </a:solidFill>
                  </a:tcPr>
                </a:tc>
                <a:tc>
                  <a:txBody>
                    <a:bodyPr/>
                    <a:lstStyle/>
                    <a:p>
                      <a:r>
                        <a:rPr lang="en-US" sz="1300" b="1" dirty="0"/>
                        <a:t>Gen. 8-!1</a:t>
                      </a:r>
                    </a:p>
                  </a:txBody>
                  <a:tcPr marL="68580" marR="68580" marT="34290" marB="34290">
                    <a:solidFill>
                      <a:schemeClr val="bg2"/>
                    </a:solidFill>
                  </a:tcPr>
                </a:tc>
                <a:tc>
                  <a:txBody>
                    <a:bodyPr/>
                    <a:lstStyle/>
                    <a:p>
                      <a:pPr algn="ctr"/>
                      <a:r>
                        <a:rPr lang="en-US" sz="1300" b="1" dirty="0"/>
                        <a:t>427</a:t>
                      </a:r>
                    </a:p>
                  </a:txBody>
                  <a:tcPr marL="68580" marR="68580" marT="34290" marB="34290">
                    <a:solidFill>
                      <a:schemeClr val="bg2"/>
                    </a:solidFill>
                  </a:tcPr>
                </a:tc>
                <a:tc>
                  <a:txBody>
                    <a:bodyPr/>
                    <a:lstStyle/>
                    <a:p>
                      <a:r>
                        <a:rPr lang="en-US" sz="1300" b="1" dirty="0"/>
                        <a:t>Noah</a:t>
                      </a:r>
                    </a:p>
                  </a:txBody>
                  <a:tcPr marL="68580" marR="68580" marT="34290" marB="34290">
                    <a:solidFill>
                      <a:schemeClr val="bg2"/>
                    </a:solidFill>
                  </a:tcPr>
                </a:tc>
                <a:extLst>
                  <a:ext uri="{0D108BD9-81ED-4DB2-BD59-A6C34878D82A}">
                    <a16:rowId xmlns:a16="http://schemas.microsoft.com/office/drawing/2014/main" val="10002"/>
                  </a:ext>
                </a:extLst>
              </a:tr>
              <a:tr h="463962">
                <a:tc>
                  <a:txBody>
                    <a:bodyPr/>
                    <a:lstStyle/>
                    <a:p>
                      <a:r>
                        <a:rPr lang="en-US" sz="1300" b="1" dirty="0"/>
                        <a:t>Patriarchal</a:t>
                      </a:r>
                      <a:r>
                        <a:rPr lang="en-US" sz="1300" b="1" baseline="0" dirty="0"/>
                        <a:t> </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call of</a:t>
                      </a:r>
                      <a:r>
                        <a:rPr lang="en-US" sz="1300" b="1" baseline="0" dirty="0"/>
                        <a:t> Abraham to Egyptian Bondage </a:t>
                      </a:r>
                      <a:endParaRPr lang="en-US" sz="1300" b="1" dirty="0"/>
                    </a:p>
                  </a:txBody>
                  <a:tcPr marL="68580" marR="68580" marT="34290" marB="34290">
                    <a:solidFill>
                      <a:schemeClr val="bg2"/>
                    </a:solidFill>
                  </a:tcPr>
                </a:tc>
                <a:tc>
                  <a:txBody>
                    <a:bodyPr/>
                    <a:lstStyle/>
                    <a:p>
                      <a:r>
                        <a:rPr lang="en-US" sz="1300" b="1" dirty="0"/>
                        <a:t>Gen. 12-45</a:t>
                      </a:r>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Abraham</a:t>
                      </a:r>
                    </a:p>
                  </a:txBody>
                  <a:tcPr marL="68580" marR="68580" marT="34290" marB="34290">
                    <a:solidFill>
                      <a:schemeClr val="bg2"/>
                    </a:solidFill>
                  </a:tcPr>
                </a:tc>
                <a:extLst>
                  <a:ext uri="{0D108BD9-81ED-4DB2-BD59-A6C34878D82A}">
                    <a16:rowId xmlns:a16="http://schemas.microsoft.com/office/drawing/2014/main" val="10003"/>
                  </a:ext>
                </a:extLst>
              </a:tr>
              <a:tr h="338261">
                <a:tc>
                  <a:txBody>
                    <a:bodyPr/>
                    <a:lstStyle/>
                    <a:p>
                      <a:r>
                        <a:rPr lang="en-US" sz="1300" b="1" dirty="0"/>
                        <a:t>Egyptian Bondage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Egyptian Bondage to the Exodus</a:t>
                      </a:r>
                      <a:endParaRPr lang="en-US" sz="1300" b="1" dirty="0"/>
                    </a:p>
                  </a:txBody>
                  <a:tcPr marL="68580" marR="68580" marT="34290" marB="34290">
                    <a:solidFill>
                      <a:schemeClr val="bg2"/>
                    </a:solidFill>
                  </a:tcPr>
                </a:tc>
                <a:tc>
                  <a:txBody>
                    <a:bodyPr/>
                    <a:lstStyle/>
                    <a:p>
                      <a:r>
                        <a:rPr lang="en-US" sz="1300" b="1" dirty="0"/>
                        <a:t>Gen.</a:t>
                      </a:r>
                      <a:r>
                        <a:rPr lang="en-US" sz="1300" b="1" baseline="0" dirty="0"/>
                        <a:t> 46-Ex. 11</a:t>
                      </a:r>
                      <a:endParaRPr lang="en-US" sz="1300" b="1" dirty="0"/>
                    </a:p>
                  </a:txBody>
                  <a:tcPr marL="68580" marR="68580" marT="34290" marB="34290">
                    <a:solidFill>
                      <a:schemeClr val="bg2"/>
                    </a:solidFill>
                  </a:tcPr>
                </a:tc>
                <a:tc>
                  <a:txBody>
                    <a:bodyPr/>
                    <a:lstStyle/>
                    <a:p>
                      <a:pPr algn="ctr"/>
                      <a:r>
                        <a:rPr lang="en-US" sz="1300" b="1" dirty="0"/>
                        <a:t>215</a:t>
                      </a:r>
                    </a:p>
                  </a:txBody>
                  <a:tcPr marL="68580" marR="68580" marT="34290" marB="34290">
                    <a:solidFill>
                      <a:schemeClr val="bg2"/>
                    </a:solidFill>
                  </a:tcPr>
                </a:tc>
                <a:tc>
                  <a:txBody>
                    <a:bodyPr/>
                    <a:lstStyle/>
                    <a:p>
                      <a:r>
                        <a:rPr lang="en-US" sz="1300" b="1" dirty="0"/>
                        <a:t>Joseph</a:t>
                      </a:r>
                    </a:p>
                  </a:txBody>
                  <a:tcPr marL="68580" marR="68580" marT="34290" marB="34290">
                    <a:solidFill>
                      <a:schemeClr val="bg2"/>
                    </a:solidFill>
                  </a:tcPr>
                </a:tc>
                <a:extLst>
                  <a:ext uri="{0D108BD9-81ED-4DB2-BD59-A6C34878D82A}">
                    <a16:rowId xmlns:a16="http://schemas.microsoft.com/office/drawing/2014/main" val="10004"/>
                  </a:ext>
                </a:extLst>
              </a:tr>
              <a:tr h="494385">
                <a:tc>
                  <a:txBody>
                    <a:bodyPr/>
                    <a:lstStyle/>
                    <a:p>
                      <a:r>
                        <a:rPr lang="en-US" sz="1400" b="1" dirty="0"/>
                        <a:t>Wilderness Wanderings</a:t>
                      </a:r>
                      <a:endParaRPr lang="en-US" sz="14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400" b="1" dirty="0"/>
                        <a:t>From Exodus to crossing of the Jordan</a:t>
                      </a:r>
                    </a:p>
                  </a:txBody>
                  <a:tcPr marL="68580" marR="68580" marT="34290" marB="34290">
                    <a:solidFill>
                      <a:schemeClr val="bg2"/>
                    </a:solidFill>
                  </a:tcPr>
                </a:tc>
                <a:tc>
                  <a:txBody>
                    <a:bodyPr/>
                    <a:lstStyle/>
                    <a:p>
                      <a:r>
                        <a:rPr lang="en-US" sz="1400" b="1" dirty="0"/>
                        <a:t>Ex.</a:t>
                      </a:r>
                      <a:r>
                        <a:rPr lang="en-US" sz="1400" b="1" baseline="0" dirty="0"/>
                        <a:t> 12-Deut. 34</a:t>
                      </a:r>
                      <a:endParaRPr lang="en-US" sz="1400" b="1" dirty="0"/>
                    </a:p>
                  </a:txBody>
                  <a:tcPr marL="68580" marR="68580" marT="34290" marB="34290">
                    <a:solidFill>
                      <a:schemeClr val="bg2"/>
                    </a:solidFill>
                  </a:tcPr>
                </a:tc>
                <a:tc>
                  <a:txBody>
                    <a:bodyPr/>
                    <a:lstStyle/>
                    <a:p>
                      <a:pPr algn="ctr"/>
                      <a:r>
                        <a:rPr lang="en-US" sz="1400" b="1" dirty="0"/>
                        <a:t>40</a:t>
                      </a:r>
                    </a:p>
                  </a:txBody>
                  <a:tcPr marL="68580" marR="68580" marT="34290" marB="34290">
                    <a:solidFill>
                      <a:schemeClr val="bg2"/>
                    </a:solidFill>
                  </a:tcPr>
                </a:tc>
                <a:tc>
                  <a:txBody>
                    <a:bodyPr/>
                    <a:lstStyle/>
                    <a:p>
                      <a:r>
                        <a:rPr lang="en-US" sz="1400" b="1" dirty="0"/>
                        <a:t>Moses</a:t>
                      </a:r>
                    </a:p>
                  </a:txBody>
                  <a:tcPr marL="68580" marR="68580" marT="34290" marB="34290">
                    <a:solidFill>
                      <a:schemeClr val="bg2"/>
                    </a:solidFill>
                  </a:tcPr>
                </a:tc>
                <a:extLst>
                  <a:ext uri="{0D108BD9-81ED-4DB2-BD59-A6C34878D82A}">
                    <a16:rowId xmlns:a16="http://schemas.microsoft.com/office/drawing/2014/main" val="10005"/>
                  </a:ext>
                </a:extLst>
              </a:tr>
              <a:tr h="338261">
                <a:tc>
                  <a:txBody>
                    <a:bodyPr/>
                    <a:lstStyle/>
                    <a:p>
                      <a:r>
                        <a:rPr lang="en-US" sz="1300" b="1" dirty="0"/>
                        <a:t>Conquest of Canaan</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crossing of Jordan</a:t>
                      </a:r>
                      <a:r>
                        <a:rPr lang="en-US" sz="1300" b="1" baseline="0" dirty="0"/>
                        <a:t> to Joshua’s death</a:t>
                      </a:r>
                      <a:endParaRPr lang="en-US" sz="1300" b="1" dirty="0"/>
                    </a:p>
                  </a:txBody>
                  <a:tcPr marL="68580" marR="68580" marT="34290" marB="34290">
                    <a:solidFill>
                      <a:schemeClr val="bg2"/>
                    </a:solidFill>
                  </a:tcPr>
                </a:tc>
                <a:tc>
                  <a:txBody>
                    <a:bodyPr/>
                    <a:lstStyle/>
                    <a:p>
                      <a:r>
                        <a:rPr lang="en-US" sz="1300" b="1" dirty="0"/>
                        <a:t>Josh. 1-24</a:t>
                      </a:r>
                    </a:p>
                  </a:txBody>
                  <a:tcPr marL="68580" marR="68580" marT="34290" marB="34290">
                    <a:solidFill>
                      <a:schemeClr val="bg2"/>
                    </a:solidFill>
                  </a:tcPr>
                </a:tc>
                <a:tc>
                  <a:txBody>
                    <a:bodyPr/>
                    <a:lstStyle/>
                    <a:p>
                      <a:pPr algn="ctr"/>
                      <a:r>
                        <a:rPr lang="en-US" sz="1300" b="1" dirty="0"/>
                        <a:t>51</a:t>
                      </a:r>
                    </a:p>
                  </a:txBody>
                  <a:tcPr marL="68580" marR="68580" marT="34290" marB="34290">
                    <a:solidFill>
                      <a:schemeClr val="bg2"/>
                    </a:solidFill>
                  </a:tcPr>
                </a:tc>
                <a:tc>
                  <a:txBody>
                    <a:bodyPr/>
                    <a:lstStyle/>
                    <a:p>
                      <a:r>
                        <a:rPr lang="en-US" sz="1300" b="1" dirty="0"/>
                        <a:t>Joshua</a:t>
                      </a:r>
                    </a:p>
                  </a:txBody>
                  <a:tcPr marL="68580" marR="68580" marT="34290" marB="34290">
                    <a:solidFill>
                      <a:schemeClr val="bg2"/>
                    </a:solidFill>
                  </a:tcPr>
                </a:tc>
                <a:extLst>
                  <a:ext uri="{0D108BD9-81ED-4DB2-BD59-A6C34878D82A}">
                    <a16:rowId xmlns:a16="http://schemas.microsoft.com/office/drawing/2014/main" val="10006"/>
                  </a:ext>
                </a:extLst>
              </a:tr>
              <a:tr h="338261">
                <a:tc>
                  <a:txBody>
                    <a:bodyPr/>
                    <a:lstStyle/>
                    <a:p>
                      <a:r>
                        <a:rPr lang="en-US" sz="1300" b="1" dirty="0"/>
                        <a:t>Judges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Joshua to King Saul</a:t>
                      </a:r>
                    </a:p>
                  </a:txBody>
                  <a:tcPr marL="68580" marR="68580" marT="34290" marB="34290">
                    <a:solidFill>
                      <a:schemeClr val="bg2"/>
                    </a:solidFill>
                  </a:tcPr>
                </a:tc>
                <a:tc>
                  <a:txBody>
                    <a:bodyPr/>
                    <a:lstStyle/>
                    <a:p>
                      <a:r>
                        <a:rPr lang="en-US" sz="1300" b="1" dirty="0"/>
                        <a:t>Ju,</a:t>
                      </a:r>
                      <a:r>
                        <a:rPr lang="en-US" sz="1300" b="1" baseline="0" dirty="0"/>
                        <a:t> Ruth, 1 Sa. 1-9</a:t>
                      </a:r>
                      <a:endParaRPr lang="en-US" sz="1300" b="1" dirty="0"/>
                    </a:p>
                  </a:txBody>
                  <a:tcPr marL="68580" marR="68580" marT="34290" marB="34290">
                    <a:solidFill>
                      <a:schemeClr val="bg2"/>
                    </a:solidFill>
                  </a:tcPr>
                </a:tc>
                <a:tc>
                  <a:txBody>
                    <a:bodyPr/>
                    <a:lstStyle/>
                    <a:p>
                      <a:pPr algn="ctr"/>
                      <a:r>
                        <a:rPr lang="en-US" sz="1300" b="1" dirty="0"/>
                        <a:t>305</a:t>
                      </a:r>
                    </a:p>
                  </a:txBody>
                  <a:tcPr marL="68580" marR="68580" marT="34290" marB="34290">
                    <a:solidFill>
                      <a:schemeClr val="bg2"/>
                    </a:solidFill>
                  </a:tcPr>
                </a:tc>
                <a:tc>
                  <a:txBody>
                    <a:bodyPr/>
                    <a:lstStyle/>
                    <a:p>
                      <a:r>
                        <a:rPr lang="en-US" sz="1300" b="1" dirty="0"/>
                        <a:t>Samuel</a:t>
                      </a:r>
                    </a:p>
                  </a:txBody>
                  <a:tcPr marL="68580" marR="68580" marT="34290" marB="34290">
                    <a:solidFill>
                      <a:schemeClr val="bg2"/>
                    </a:solidFill>
                  </a:tcPr>
                </a:tc>
                <a:extLst>
                  <a:ext uri="{0D108BD9-81ED-4DB2-BD59-A6C34878D82A}">
                    <a16:rowId xmlns:a16="http://schemas.microsoft.com/office/drawing/2014/main" val="10007"/>
                  </a:ext>
                </a:extLst>
              </a:tr>
              <a:tr h="536122">
                <a:tc>
                  <a:txBody>
                    <a:bodyPr/>
                    <a:lstStyle/>
                    <a:p>
                      <a:r>
                        <a:rPr lang="en-US" sz="1300" b="1" dirty="0"/>
                        <a:t>The United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origin of kingdom to its division</a:t>
                      </a:r>
                      <a:endParaRPr lang="en-US" sz="1300" b="1" dirty="0"/>
                    </a:p>
                  </a:txBody>
                  <a:tcPr marL="68580" marR="68580" marT="34290" marB="34290">
                    <a:solidFill>
                      <a:schemeClr val="bg2"/>
                    </a:solidFill>
                  </a:tcPr>
                </a:tc>
                <a:tc>
                  <a:txBody>
                    <a:bodyPr/>
                    <a:lstStyle/>
                    <a:p>
                      <a:r>
                        <a:rPr lang="en-US" sz="1300" b="1" dirty="0"/>
                        <a:t>1 Sa. 9-1 Ki. 11; 1 Chr. 10, 2 Chr. 9</a:t>
                      </a:r>
                    </a:p>
                  </a:txBody>
                  <a:tcPr marL="68580" marR="68580" marT="34290" marB="34290">
                    <a:solidFill>
                      <a:schemeClr val="bg2"/>
                    </a:solidFill>
                  </a:tcPr>
                </a:tc>
                <a:tc>
                  <a:txBody>
                    <a:bodyPr/>
                    <a:lstStyle/>
                    <a:p>
                      <a:pPr algn="ctr"/>
                      <a:r>
                        <a:rPr lang="en-US" sz="1300" b="1" dirty="0"/>
                        <a:t>120</a:t>
                      </a:r>
                    </a:p>
                  </a:txBody>
                  <a:tcPr marL="68580" marR="68580" marT="34290" marB="34290">
                    <a:solidFill>
                      <a:schemeClr val="bg2"/>
                    </a:solidFill>
                  </a:tcPr>
                </a:tc>
                <a:tc>
                  <a:txBody>
                    <a:bodyPr/>
                    <a:lstStyle/>
                    <a:p>
                      <a:r>
                        <a:rPr lang="en-US" sz="1300" b="1" dirty="0"/>
                        <a:t>David</a:t>
                      </a:r>
                    </a:p>
                  </a:txBody>
                  <a:tcPr marL="68580" marR="68580" marT="34290" marB="34290">
                    <a:solidFill>
                      <a:schemeClr val="bg2"/>
                    </a:solidFill>
                  </a:tcPr>
                </a:tc>
                <a:extLst>
                  <a:ext uri="{0D108BD9-81ED-4DB2-BD59-A6C34878D82A}">
                    <a16:rowId xmlns:a16="http://schemas.microsoft.com/office/drawing/2014/main" val="10008"/>
                  </a:ext>
                </a:extLst>
              </a:tr>
              <a:tr h="354377">
                <a:tc>
                  <a:txBody>
                    <a:bodyPr/>
                    <a:lstStyle/>
                    <a:p>
                      <a:r>
                        <a:rPr lang="en-US" sz="1300" b="1" dirty="0"/>
                        <a:t>The Divided Kingdom</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division to the fall of Israel</a:t>
                      </a:r>
                      <a:endParaRPr lang="en-US" sz="1300" b="1" dirty="0"/>
                    </a:p>
                  </a:txBody>
                  <a:tcPr marL="68580" marR="68580" marT="34290" marB="34290">
                    <a:solidFill>
                      <a:schemeClr val="bg2"/>
                    </a:solidFill>
                  </a:tcPr>
                </a:tc>
                <a:tc>
                  <a:txBody>
                    <a:bodyPr/>
                    <a:lstStyle/>
                    <a:p>
                      <a:r>
                        <a:rPr lang="en-US" sz="1300" b="1" dirty="0"/>
                        <a:t>1 Ki. 12-2 Ki. 20; 2 Chr. 10-32</a:t>
                      </a:r>
                    </a:p>
                  </a:txBody>
                  <a:tcPr marL="68580" marR="68580" marT="34290" marB="34290">
                    <a:solidFill>
                      <a:schemeClr val="bg2"/>
                    </a:solidFill>
                  </a:tcPr>
                </a:tc>
                <a:tc>
                  <a:txBody>
                    <a:bodyPr/>
                    <a:lstStyle/>
                    <a:p>
                      <a:pPr algn="ctr"/>
                      <a:r>
                        <a:rPr lang="en-US" sz="1300" b="1" dirty="0"/>
                        <a:t>253</a:t>
                      </a:r>
                    </a:p>
                  </a:txBody>
                  <a:tcPr marL="68580" marR="68580" marT="34290" marB="34290">
                    <a:solidFill>
                      <a:schemeClr val="bg2"/>
                    </a:solidFill>
                  </a:tcPr>
                </a:tc>
                <a:tc>
                  <a:txBody>
                    <a:bodyPr/>
                    <a:lstStyle/>
                    <a:p>
                      <a:r>
                        <a:rPr lang="en-US" sz="1300" b="1" dirty="0"/>
                        <a:t>Elijah</a:t>
                      </a:r>
                    </a:p>
                  </a:txBody>
                  <a:tcPr marL="68580" marR="68580" marT="34290" marB="34290">
                    <a:solidFill>
                      <a:schemeClr val="bg2"/>
                    </a:solidFill>
                  </a:tcPr>
                </a:tc>
                <a:extLst>
                  <a:ext uri="{0D108BD9-81ED-4DB2-BD59-A6C34878D82A}">
                    <a16:rowId xmlns:a16="http://schemas.microsoft.com/office/drawing/2014/main" val="10009"/>
                  </a:ext>
                </a:extLst>
              </a:tr>
              <a:tr h="351222">
                <a:tc>
                  <a:txBody>
                    <a:bodyPr/>
                    <a:lstStyle/>
                    <a:p>
                      <a:r>
                        <a:rPr lang="en-US" sz="1300" b="1" dirty="0"/>
                        <a:t>Judah Alone</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fall of Israel</a:t>
                      </a:r>
                      <a:r>
                        <a:rPr lang="en-US" sz="1300" b="1" baseline="0" dirty="0"/>
                        <a:t> to the fall of Judah</a:t>
                      </a:r>
                      <a:endParaRPr lang="en-US" sz="1300" b="1" dirty="0"/>
                    </a:p>
                  </a:txBody>
                  <a:tcPr marL="68580" marR="68580" marT="34290" marB="34290">
                    <a:solidFill>
                      <a:schemeClr val="bg2"/>
                    </a:solidFill>
                  </a:tcPr>
                </a:tc>
                <a:tc>
                  <a:txBody>
                    <a:bodyPr/>
                    <a:lstStyle/>
                    <a:p>
                      <a:r>
                        <a:rPr lang="en-US" sz="1300" b="1" dirty="0"/>
                        <a:t>2 Ki. 21-25; 2 Chr. 10-32</a:t>
                      </a:r>
                    </a:p>
                  </a:txBody>
                  <a:tcPr marL="68580" marR="68580" marT="34290" marB="34290">
                    <a:solidFill>
                      <a:schemeClr val="bg2"/>
                    </a:solidFill>
                  </a:tcPr>
                </a:tc>
                <a:tc>
                  <a:txBody>
                    <a:bodyPr/>
                    <a:lstStyle/>
                    <a:p>
                      <a:pPr algn="ctr"/>
                      <a:r>
                        <a:rPr lang="en-US" sz="1300" b="1" dirty="0"/>
                        <a:t>125</a:t>
                      </a:r>
                    </a:p>
                  </a:txBody>
                  <a:tcPr marL="68580" marR="68580" marT="34290" marB="34290">
                    <a:solidFill>
                      <a:schemeClr val="bg2"/>
                    </a:solidFill>
                  </a:tcPr>
                </a:tc>
                <a:tc>
                  <a:txBody>
                    <a:bodyPr/>
                    <a:lstStyle/>
                    <a:p>
                      <a:r>
                        <a:rPr lang="en-US" sz="1300" b="1" dirty="0"/>
                        <a:t>Josiah</a:t>
                      </a:r>
                    </a:p>
                  </a:txBody>
                  <a:tcPr marL="68580" marR="68580" marT="34290" marB="34290">
                    <a:solidFill>
                      <a:schemeClr val="bg2"/>
                    </a:solidFill>
                  </a:tcPr>
                </a:tc>
                <a:extLst>
                  <a:ext uri="{0D108BD9-81ED-4DB2-BD59-A6C34878D82A}">
                    <a16:rowId xmlns:a16="http://schemas.microsoft.com/office/drawing/2014/main" val="10010"/>
                  </a:ext>
                </a:extLst>
              </a:tr>
              <a:tr h="444213">
                <a:tc>
                  <a:txBody>
                    <a:bodyPr/>
                    <a:lstStyle/>
                    <a:p>
                      <a:r>
                        <a:rPr lang="en-US" sz="1300" b="1" dirty="0"/>
                        <a:t>Babylonian Captivity</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the fall of Judah to</a:t>
                      </a:r>
                      <a:r>
                        <a:rPr lang="en-US" sz="1300" b="1" baseline="0" dirty="0"/>
                        <a:t> the return</a:t>
                      </a:r>
                      <a:endParaRPr lang="en-US" sz="1300" b="1" dirty="0"/>
                    </a:p>
                  </a:txBody>
                  <a:tcPr marL="68580" marR="68580" marT="34290" marB="34290">
                    <a:solidFill>
                      <a:schemeClr val="bg2"/>
                    </a:solidFill>
                  </a:tcPr>
                </a:tc>
                <a:tc>
                  <a:txBody>
                    <a:bodyPr/>
                    <a:lstStyle/>
                    <a:p>
                      <a:r>
                        <a:rPr lang="en-US" sz="1300" b="1" dirty="0"/>
                        <a:t>2 Ki. 25-8- 21;</a:t>
                      </a:r>
                      <a:r>
                        <a:rPr lang="en-US" sz="1300" b="1" baseline="0" dirty="0"/>
                        <a:t> Dan. 1-6; Ezekiel</a:t>
                      </a:r>
                      <a:endParaRPr lang="en-US" sz="1300" b="1" dirty="0"/>
                    </a:p>
                  </a:txBody>
                  <a:tcPr marL="68580" marR="68580" marT="34290" marB="34290">
                    <a:solidFill>
                      <a:schemeClr val="bg2"/>
                    </a:solidFill>
                  </a:tcPr>
                </a:tc>
                <a:tc>
                  <a:txBody>
                    <a:bodyPr/>
                    <a:lstStyle/>
                    <a:p>
                      <a:pPr algn="ctr"/>
                      <a:r>
                        <a:rPr lang="en-US" sz="1300" b="1" dirty="0"/>
                        <a:t>70</a:t>
                      </a:r>
                    </a:p>
                  </a:txBody>
                  <a:tcPr marL="68580" marR="68580" marT="34290" marB="34290">
                    <a:solidFill>
                      <a:schemeClr val="bg2"/>
                    </a:solidFill>
                  </a:tcPr>
                </a:tc>
                <a:tc>
                  <a:txBody>
                    <a:bodyPr/>
                    <a:lstStyle/>
                    <a:p>
                      <a:r>
                        <a:rPr lang="en-US" sz="1300" b="1" dirty="0"/>
                        <a:t>Daniel, Ezekiel</a:t>
                      </a:r>
                    </a:p>
                  </a:txBody>
                  <a:tcPr marL="68580" marR="68580" marT="34290" marB="34290">
                    <a:solidFill>
                      <a:schemeClr val="bg2"/>
                    </a:solidFill>
                  </a:tcPr>
                </a:tc>
                <a:extLst>
                  <a:ext uri="{0D108BD9-81ED-4DB2-BD59-A6C34878D82A}">
                    <a16:rowId xmlns:a16="http://schemas.microsoft.com/office/drawing/2014/main" val="10011"/>
                  </a:ext>
                </a:extLst>
              </a:tr>
              <a:tr h="338261">
                <a:tc>
                  <a:txBody>
                    <a:bodyPr/>
                    <a:lstStyle/>
                    <a:p>
                      <a:r>
                        <a:rPr lang="en-US" sz="1300" b="1" dirty="0"/>
                        <a:t>Restoration of the Jews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a:t>
                      </a:r>
                      <a:r>
                        <a:rPr lang="en-US" sz="1300" b="1" baseline="0" dirty="0"/>
                        <a:t> the return to end of OT history</a:t>
                      </a:r>
                      <a:endParaRPr lang="en-US" sz="1300" b="1" dirty="0"/>
                    </a:p>
                  </a:txBody>
                  <a:tcPr marL="68580" marR="68580" marT="34290" marB="34290">
                    <a:solidFill>
                      <a:schemeClr val="bg2"/>
                    </a:solidFill>
                  </a:tcPr>
                </a:tc>
                <a:tc>
                  <a:txBody>
                    <a:bodyPr/>
                    <a:lstStyle/>
                    <a:p>
                      <a:r>
                        <a:rPr lang="en-US" sz="1300" b="1" dirty="0"/>
                        <a:t>Ezra, Nehemiah</a:t>
                      </a:r>
                    </a:p>
                  </a:txBody>
                  <a:tcPr marL="68580" marR="68580" marT="34290" marB="34290">
                    <a:solidFill>
                      <a:schemeClr val="bg2"/>
                    </a:solidFill>
                  </a:tcPr>
                </a:tc>
                <a:tc>
                  <a:txBody>
                    <a:bodyPr/>
                    <a:lstStyle/>
                    <a:p>
                      <a:pPr algn="ctr"/>
                      <a:r>
                        <a:rPr lang="en-US" sz="1300" b="1" dirty="0"/>
                        <a:t>92</a:t>
                      </a:r>
                    </a:p>
                  </a:txBody>
                  <a:tcPr marL="68580" marR="68580" marT="34290" marB="34290">
                    <a:solidFill>
                      <a:schemeClr val="bg2"/>
                    </a:solidFill>
                  </a:tcPr>
                </a:tc>
                <a:tc>
                  <a:txBody>
                    <a:bodyPr/>
                    <a:lstStyle/>
                    <a:p>
                      <a:r>
                        <a:rPr lang="en-US" sz="1300" b="1" dirty="0"/>
                        <a:t>Ezra</a:t>
                      </a:r>
                    </a:p>
                  </a:txBody>
                  <a:tcPr marL="68580" marR="68580" marT="34290" marB="34290">
                    <a:solidFill>
                      <a:schemeClr val="bg2"/>
                    </a:solidFill>
                  </a:tcPr>
                </a:tc>
                <a:extLst>
                  <a:ext uri="{0D108BD9-81ED-4DB2-BD59-A6C34878D82A}">
                    <a16:rowId xmlns:a16="http://schemas.microsoft.com/office/drawing/2014/main" val="10012"/>
                  </a:ext>
                </a:extLst>
              </a:tr>
              <a:tr h="536589">
                <a:tc>
                  <a:txBody>
                    <a:bodyPr/>
                    <a:lstStyle/>
                    <a:p>
                      <a:r>
                        <a:rPr lang="en-US" sz="1300" b="1" dirty="0"/>
                        <a:t>Between the Testaments</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a:t>From end</a:t>
                      </a:r>
                      <a:r>
                        <a:rPr lang="en-US" sz="1300" b="1" baseline="0" dirty="0"/>
                        <a:t> of OT to the beginning of the NT</a:t>
                      </a:r>
                      <a:endParaRPr lang="en-US" sz="1300" b="1" dirty="0"/>
                    </a:p>
                    <a:p>
                      <a:endParaRPr lang="en-US" sz="600" b="1" dirty="0"/>
                    </a:p>
                  </a:txBody>
                  <a:tcPr marL="68580" marR="68580" marT="34290" marB="34290">
                    <a:solidFill>
                      <a:schemeClr val="bg2"/>
                    </a:solidFill>
                  </a:tcPr>
                </a:tc>
                <a:tc>
                  <a:txBody>
                    <a:bodyPr/>
                    <a:lstStyle/>
                    <a:p>
                      <a:r>
                        <a:rPr lang="en-US" sz="1300" b="1" dirty="0"/>
                        <a:t>None</a:t>
                      </a:r>
                    </a:p>
                  </a:txBody>
                  <a:tcPr marL="68580" marR="68580" marT="34290" marB="34290">
                    <a:solidFill>
                      <a:schemeClr val="bg2"/>
                    </a:solidFill>
                  </a:tcPr>
                </a:tc>
                <a:tc>
                  <a:txBody>
                    <a:bodyPr/>
                    <a:lstStyle/>
                    <a:p>
                      <a:pPr algn="ctr"/>
                      <a:r>
                        <a:rPr lang="en-US" sz="1300" b="1" dirty="0"/>
                        <a:t>400</a:t>
                      </a:r>
                    </a:p>
                  </a:txBody>
                  <a:tcPr marL="68580" marR="68580" marT="34290" marB="34290">
                    <a:solidFill>
                      <a:schemeClr val="bg2"/>
                    </a:solidFill>
                  </a:tcPr>
                </a:tc>
                <a:tc>
                  <a:txBody>
                    <a:bodyPr/>
                    <a:lstStyle/>
                    <a:p>
                      <a:r>
                        <a:rPr lang="en-US" sz="1300" b="1" dirty="0"/>
                        <a:t>Judas Maccabee</a:t>
                      </a:r>
                    </a:p>
                  </a:txBody>
                  <a:tcPr marL="68580" marR="68580" marT="34290" marB="34290">
                    <a:solidFill>
                      <a:schemeClr val="bg2"/>
                    </a:solidFill>
                  </a:tcPr>
                </a:tc>
                <a:extLst>
                  <a:ext uri="{0D108BD9-81ED-4DB2-BD59-A6C34878D82A}">
                    <a16:rowId xmlns:a16="http://schemas.microsoft.com/office/drawing/2014/main" val="10013"/>
                  </a:ext>
                </a:extLst>
              </a:tr>
              <a:tr h="518720">
                <a:tc>
                  <a:txBody>
                    <a:bodyPr/>
                    <a:lstStyle/>
                    <a:p>
                      <a:r>
                        <a:rPr lang="en-US" sz="1300" b="1" dirty="0"/>
                        <a:t>Life of Christ</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chemeClr val="bg2"/>
                    </a:solidFill>
                  </a:tcPr>
                </a:tc>
                <a:tc>
                  <a:txBody>
                    <a:bodyPr/>
                    <a:lstStyle/>
                    <a:p>
                      <a:r>
                        <a:rPr lang="en-US" sz="1300" b="1" dirty="0"/>
                        <a:t>From birth of Jesus to ascension</a:t>
                      </a:r>
                    </a:p>
                  </a:txBody>
                  <a:tcPr marL="68580" marR="68580" marT="34290" marB="34290">
                    <a:solidFill>
                      <a:schemeClr val="bg2"/>
                    </a:solidFill>
                  </a:tcPr>
                </a:tc>
                <a:tc>
                  <a:txBody>
                    <a:bodyPr/>
                    <a:lstStyle/>
                    <a:p>
                      <a:r>
                        <a:rPr lang="en-US" sz="1300" b="1" dirty="0"/>
                        <a:t>Mt-Jhn 21; Acts1</a:t>
                      </a:r>
                    </a:p>
                  </a:txBody>
                  <a:tcPr marL="68580" marR="68580" marT="34290" marB="34290">
                    <a:solidFill>
                      <a:schemeClr val="bg2"/>
                    </a:solidFill>
                  </a:tcPr>
                </a:tc>
                <a:tc>
                  <a:txBody>
                    <a:bodyPr/>
                    <a:lstStyle/>
                    <a:p>
                      <a:pPr algn="ctr"/>
                      <a:r>
                        <a:rPr lang="en-US" sz="1300" b="1" dirty="0"/>
                        <a:t>34</a:t>
                      </a:r>
                    </a:p>
                  </a:txBody>
                  <a:tcPr marL="68580" marR="68580" marT="34290" marB="34290">
                    <a:solidFill>
                      <a:schemeClr val="bg2"/>
                    </a:solidFill>
                  </a:tcPr>
                </a:tc>
                <a:tc>
                  <a:txBody>
                    <a:bodyPr/>
                    <a:lstStyle/>
                    <a:p>
                      <a:r>
                        <a:rPr lang="en-US" sz="1300" b="1" dirty="0"/>
                        <a:t>Jesus</a:t>
                      </a:r>
                    </a:p>
                  </a:txBody>
                  <a:tcPr marL="68580" marR="68580" marT="34290" marB="34290">
                    <a:solidFill>
                      <a:schemeClr val="bg2"/>
                    </a:solidFill>
                  </a:tcPr>
                </a:tc>
                <a:extLst>
                  <a:ext uri="{0D108BD9-81ED-4DB2-BD59-A6C34878D82A}">
                    <a16:rowId xmlns:a16="http://schemas.microsoft.com/office/drawing/2014/main" val="10014"/>
                  </a:ext>
                </a:extLst>
              </a:tr>
              <a:tr h="463962">
                <a:tc>
                  <a:txBody>
                    <a:bodyPr/>
                    <a:lstStyle/>
                    <a:p>
                      <a:r>
                        <a:rPr lang="en-US" sz="1300" b="1" dirty="0"/>
                        <a:t>The Church</a:t>
                      </a:r>
                      <a:endParaRPr lang="en-US" sz="1300" b="1" dirty="0">
                        <a:latin typeface="Abadi MT Condensed Extra Bold" charset="0"/>
                        <a:ea typeface="Abadi MT Condensed Extra Bold" charset="0"/>
                        <a:cs typeface="Abadi MT Condensed Extra Bold" charset="0"/>
                      </a:endParaRPr>
                    </a:p>
                  </a:txBody>
                  <a:tcPr marL="68580" marR="68580" marT="34290" marB="34290">
                    <a:solidFill>
                      <a:srgbClr val="FFFF00"/>
                    </a:solidFill>
                  </a:tcPr>
                </a:tc>
                <a:tc>
                  <a:txBody>
                    <a:bodyPr/>
                    <a:lstStyle/>
                    <a:p>
                      <a:r>
                        <a:rPr lang="en-US" sz="1300" b="1" dirty="0"/>
                        <a:t>From ascension to death of John (96 AD approx.)</a:t>
                      </a:r>
                    </a:p>
                  </a:txBody>
                  <a:tcPr marL="68580" marR="68580" marT="34290" marB="34290">
                    <a:solidFill>
                      <a:srgbClr val="FFFF00"/>
                    </a:solidFill>
                  </a:tcPr>
                </a:tc>
                <a:tc>
                  <a:txBody>
                    <a:bodyPr/>
                    <a:lstStyle/>
                    <a:p>
                      <a:r>
                        <a:rPr lang="en-US" sz="1300" b="1" dirty="0"/>
                        <a:t>Acts 2-Revelation</a:t>
                      </a:r>
                    </a:p>
                  </a:txBody>
                  <a:tcPr marL="68580" marR="68580" marT="34290" marB="34290">
                    <a:solidFill>
                      <a:srgbClr val="FFFF00"/>
                    </a:solidFill>
                  </a:tcPr>
                </a:tc>
                <a:tc>
                  <a:txBody>
                    <a:bodyPr/>
                    <a:lstStyle/>
                    <a:p>
                      <a:pPr algn="ctr"/>
                      <a:r>
                        <a:rPr lang="en-US" sz="1300" b="1" dirty="0"/>
                        <a:t>70</a:t>
                      </a:r>
                    </a:p>
                  </a:txBody>
                  <a:tcPr marL="68580" marR="68580" marT="34290" marB="34290">
                    <a:solidFill>
                      <a:srgbClr val="FFFF00"/>
                    </a:solidFill>
                  </a:tcPr>
                </a:tc>
                <a:tc>
                  <a:txBody>
                    <a:bodyPr/>
                    <a:lstStyle/>
                    <a:p>
                      <a:r>
                        <a:rPr lang="en-US" sz="1300" b="1" dirty="0"/>
                        <a:t>Paul</a:t>
                      </a:r>
                    </a:p>
                  </a:txBody>
                  <a:tcPr marL="68580" marR="68580" marT="34290" marB="34290">
                    <a:solidFill>
                      <a:srgbClr val="FFFF00"/>
                    </a:solidFill>
                  </a:tcPr>
                </a:tc>
                <a:extLst>
                  <a:ext uri="{0D108BD9-81ED-4DB2-BD59-A6C34878D82A}">
                    <a16:rowId xmlns:a16="http://schemas.microsoft.com/office/drawing/2014/main" val="10015"/>
                  </a:ext>
                </a:extLst>
              </a:tr>
            </a:tbl>
          </a:graphicData>
        </a:graphic>
      </p:graphicFrame>
      <p:sp>
        <p:nvSpPr>
          <p:cNvPr id="2" name="Date Placeholder 1">
            <a:extLst>
              <a:ext uri="{FF2B5EF4-FFF2-40B4-BE49-F238E27FC236}">
                <a16:creationId xmlns:a16="http://schemas.microsoft.com/office/drawing/2014/main" id="{67E5FDD8-E185-934F-AC80-0D1829A9C223}"/>
              </a:ext>
            </a:extLst>
          </p:cNvPr>
          <p:cNvSpPr>
            <a:spLocks noGrp="1"/>
          </p:cNvSpPr>
          <p:nvPr>
            <p:ph type="dt" sz="half" idx="10"/>
          </p:nvPr>
        </p:nvSpPr>
        <p:spPr/>
        <p:txBody>
          <a:bodyPr/>
          <a:lstStyle/>
          <a:p>
            <a:endParaRPr lang="en-US" dirty="0"/>
          </a:p>
        </p:txBody>
      </p:sp>
      <p:sp>
        <p:nvSpPr>
          <p:cNvPr id="4" name="Slide Number Placeholder 3">
            <a:extLst>
              <a:ext uri="{FF2B5EF4-FFF2-40B4-BE49-F238E27FC236}">
                <a16:creationId xmlns:a16="http://schemas.microsoft.com/office/drawing/2014/main" id="{7052EBA4-FC9B-FC42-884F-8FFE464FC324}"/>
              </a:ext>
            </a:extLst>
          </p:cNvPr>
          <p:cNvSpPr>
            <a:spLocks noGrp="1"/>
          </p:cNvSpPr>
          <p:nvPr>
            <p:ph type="sldNum" sz="quarter" idx="12"/>
          </p:nvPr>
        </p:nvSpPr>
        <p:spPr/>
        <p:txBody>
          <a:bodyPr/>
          <a:lstStyle/>
          <a:p>
            <a:fld id="{3F2CC1A4-3628-4009-A3B0-E0FB77C012B6}" type="slidenum">
              <a:rPr lang="en-US" smtClean="0"/>
              <a:pPr/>
              <a:t>3</a:t>
            </a:fld>
            <a:endParaRPr lang="en-US" dirty="0"/>
          </a:p>
        </p:txBody>
      </p:sp>
    </p:spTree>
    <p:extLst>
      <p:ext uri="{BB962C8B-B14F-4D97-AF65-F5344CB8AC3E}">
        <p14:creationId xmlns:p14="http://schemas.microsoft.com/office/powerpoint/2010/main" val="39100309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DEC0-3004-2243-94FF-D322A64955EA}"/>
              </a:ext>
            </a:extLst>
          </p:cNvPr>
          <p:cNvSpPr>
            <a:spLocks noGrp="1"/>
          </p:cNvSpPr>
          <p:nvPr>
            <p:ph type="title"/>
          </p:nvPr>
        </p:nvSpPr>
        <p:spPr/>
        <p:txBody>
          <a:bodyPr>
            <a:normAutofit/>
          </a:bodyPr>
          <a:lstStyle/>
          <a:p>
            <a:r>
              <a:rPr lang="en-US" sz="3200" dirty="0"/>
              <a:t>How do we apply it?</a:t>
            </a:r>
          </a:p>
        </p:txBody>
      </p:sp>
      <p:sp>
        <p:nvSpPr>
          <p:cNvPr id="3" name="Content Placeholder 2">
            <a:extLst>
              <a:ext uri="{FF2B5EF4-FFF2-40B4-BE49-F238E27FC236}">
                <a16:creationId xmlns:a16="http://schemas.microsoft.com/office/drawing/2014/main" id="{0ED0F719-D46A-8640-BC28-C3CFB53D1C25}"/>
              </a:ext>
            </a:extLst>
          </p:cNvPr>
          <p:cNvSpPr>
            <a:spLocks noGrp="1"/>
          </p:cNvSpPr>
          <p:nvPr>
            <p:ph idx="1"/>
          </p:nvPr>
        </p:nvSpPr>
        <p:spPr>
          <a:xfrm>
            <a:off x="152400" y="1600200"/>
            <a:ext cx="8839200" cy="4800601"/>
          </a:xfrm>
        </p:spPr>
        <p:txBody>
          <a:bodyPr>
            <a:normAutofit/>
          </a:bodyPr>
          <a:lstStyle/>
          <a:p>
            <a:pPr marL="118872" indent="0">
              <a:buNone/>
            </a:pPr>
            <a:r>
              <a:rPr lang="en-US" sz="2000" dirty="0"/>
              <a:t>The message of Revelation is one which is needed in every generation.  While it must be understood first in the light of its meaning  for those to whom it was delivered, it inspires hope and comfort to the faithful of all generations as well as fear and dread to the wicked.  At the time this was written, the relevant question was, “Is it worthwhile being a Christian?”  </a:t>
            </a:r>
          </a:p>
          <a:p>
            <a:pPr marL="118872" indent="0">
              <a:buNone/>
            </a:pPr>
            <a:endParaRPr lang="en-US" sz="2000" dirty="0"/>
          </a:p>
          <a:p>
            <a:pPr marL="118872" indent="0">
              <a:buNone/>
            </a:pPr>
            <a:r>
              <a:rPr lang="en-US" sz="2000" dirty="0"/>
              <a:t>How about us? If pressured significantly, would we give into Satan and just quit? Would we give up under duress? It could happen!  We are naïve if we do not think social disgrace, financial disaster, and even the cost of lives could happen in this country.  If it does, will those circumstances cause us to question the Lord? Regardless of what might occur, Revelation assures that the faithful, those that overcome, will be victorious </a:t>
            </a:r>
          </a:p>
          <a:p>
            <a:pPr marL="118872" indent="0">
              <a:buNone/>
            </a:pPr>
            <a:endParaRPr lang="en-US" sz="2000" dirty="0"/>
          </a:p>
          <a:p>
            <a:pPr marL="118872" indent="0">
              <a:buNone/>
            </a:pPr>
            <a:r>
              <a:rPr lang="en-US" sz="2000" dirty="0"/>
              <a:t>God wins.  Every time.  So do His people.    </a:t>
            </a:r>
          </a:p>
        </p:txBody>
      </p:sp>
    </p:spTree>
    <p:extLst>
      <p:ext uri="{BB962C8B-B14F-4D97-AF65-F5344CB8AC3E}">
        <p14:creationId xmlns:p14="http://schemas.microsoft.com/office/powerpoint/2010/main" val="297674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0E0A08E-4A85-3D43-BA8F-47CBF6403E0F}"/>
              </a:ext>
            </a:extLst>
          </p:cNvPr>
          <p:cNvCxnSpPr>
            <a:cxnSpLocks/>
          </p:cNvCxnSpPr>
          <p:nvPr/>
        </p:nvCxnSpPr>
        <p:spPr>
          <a:xfrm>
            <a:off x="532228" y="11430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D95550-EBB0-7C4E-9FD1-18BDE4E3A5BF}"/>
              </a:ext>
            </a:extLst>
          </p:cNvPr>
          <p:cNvCxnSpPr>
            <a:cxnSpLocks/>
          </p:cNvCxnSpPr>
          <p:nvPr/>
        </p:nvCxnSpPr>
        <p:spPr>
          <a:xfrm>
            <a:off x="16002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8FEDB6-0599-9A46-A926-D46AFE31E813}"/>
              </a:ext>
            </a:extLst>
          </p:cNvPr>
          <p:cNvCxnSpPr>
            <a:cxnSpLocks/>
          </p:cNvCxnSpPr>
          <p:nvPr/>
        </p:nvCxnSpPr>
        <p:spPr>
          <a:xfrm>
            <a:off x="25908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0FBB55-01BA-ED47-AEFD-9FC03146BE34}"/>
              </a:ext>
            </a:extLst>
          </p:cNvPr>
          <p:cNvCxnSpPr>
            <a:cxnSpLocks/>
          </p:cNvCxnSpPr>
          <p:nvPr/>
        </p:nvCxnSpPr>
        <p:spPr>
          <a:xfrm>
            <a:off x="37338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D629E4-FC01-7F41-B06A-912323B64780}"/>
              </a:ext>
            </a:extLst>
          </p:cNvPr>
          <p:cNvCxnSpPr>
            <a:cxnSpLocks/>
          </p:cNvCxnSpPr>
          <p:nvPr/>
        </p:nvCxnSpPr>
        <p:spPr>
          <a:xfrm>
            <a:off x="47244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F1C704-7493-8F46-83BD-34154C57A477}"/>
              </a:ext>
            </a:extLst>
          </p:cNvPr>
          <p:cNvCxnSpPr>
            <a:cxnSpLocks/>
          </p:cNvCxnSpPr>
          <p:nvPr/>
        </p:nvCxnSpPr>
        <p:spPr>
          <a:xfrm>
            <a:off x="6705600" y="11430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33168B-A661-D84E-8572-FB7205AFE6CB}"/>
              </a:ext>
            </a:extLst>
          </p:cNvPr>
          <p:cNvCxnSpPr>
            <a:cxnSpLocks/>
          </p:cNvCxnSpPr>
          <p:nvPr/>
        </p:nvCxnSpPr>
        <p:spPr>
          <a:xfrm>
            <a:off x="8745499" y="11430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655AF9-B93F-EA46-8C1B-BE8E6897ADB5}"/>
              </a:ext>
            </a:extLst>
          </p:cNvPr>
          <p:cNvCxnSpPr>
            <a:cxnSpLocks/>
          </p:cNvCxnSpPr>
          <p:nvPr/>
        </p:nvCxnSpPr>
        <p:spPr>
          <a:xfrm flipH="1">
            <a:off x="532228" y="106680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A8FEA9-D898-DC41-B48C-76F6FFC5FA30}"/>
              </a:ext>
            </a:extLst>
          </p:cNvPr>
          <p:cNvCxnSpPr>
            <a:cxnSpLocks/>
          </p:cNvCxnSpPr>
          <p:nvPr/>
        </p:nvCxnSpPr>
        <p:spPr>
          <a:xfrm flipH="1">
            <a:off x="545675" y="6553200"/>
            <a:ext cx="817255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B56C5B-57E3-A94A-B467-4D6C6563E293}"/>
              </a:ext>
            </a:extLst>
          </p:cNvPr>
          <p:cNvCxnSpPr>
            <a:cxnSpLocks/>
          </p:cNvCxnSpPr>
          <p:nvPr/>
        </p:nvCxnSpPr>
        <p:spPr>
          <a:xfrm flipH="1">
            <a:off x="532228" y="3048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C85F08-1472-AC4D-9178-DF1567AB4F01}"/>
              </a:ext>
            </a:extLst>
          </p:cNvPr>
          <p:cNvCxnSpPr>
            <a:cxnSpLocks/>
          </p:cNvCxnSpPr>
          <p:nvPr/>
        </p:nvCxnSpPr>
        <p:spPr>
          <a:xfrm flipV="1">
            <a:off x="532228" y="3810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D3175E-7CF8-EB43-83D2-BA45097197CA}"/>
              </a:ext>
            </a:extLst>
          </p:cNvPr>
          <p:cNvCxnSpPr>
            <a:cxnSpLocks/>
          </p:cNvCxnSpPr>
          <p:nvPr/>
        </p:nvCxnSpPr>
        <p:spPr>
          <a:xfrm flipV="1">
            <a:off x="2589628" y="3810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05D9C0-5ACA-514A-96FE-EBB5831C069C}"/>
              </a:ext>
            </a:extLst>
          </p:cNvPr>
          <p:cNvCxnSpPr>
            <a:cxnSpLocks/>
          </p:cNvCxnSpPr>
          <p:nvPr/>
        </p:nvCxnSpPr>
        <p:spPr>
          <a:xfrm flipH="1">
            <a:off x="2589628" y="304800"/>
            <a:ext cx="213477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3A49FF6-4362-4447-9346-9908EBF71AAA}"/>
              </a:ext>
            </a:extLst>
          </p:cNvPr>
          <p:cNvCxnSpPr>
            <a:cxnSpLocks/>
          </p:cNvCxnSpPr>
          <p:nvPr/>
        </p:nvCxnSpPr>
        <p:spPr>
          <a:xfrm flipV="1">
            <a:off x="4724400" y="3048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2622E6-70D2-7646-9035-B26E2089DA15}"/>
              </a:ext>
            </a:extLst>
          </p:cNvPr>
          <p:cNvCxnSpPr>
            <a:cxnSpLocks/>
          </p:cNvCxnSpPr>
          <p:nvPr/>
        </p:nvCxnSpPr>
        <p:spPr>
          <a:xfrm flipH="1">
            <a:off x="4724400" y="293914"/>
            <a:ext cx="1981200" cy="108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53FBD59-C62F-994A-8C2B-8A22D0BADC66}"/>
              </a:ext>
            </a:extLst>
          </p:cNvPr>
          <p:cNvCxnSpPr>
            <a:cxnSpLocks/>
          </p:cNvCxnSpPr>
          <p:nvPr/>
        </p:nvCxnSpPr>
        <p:spPr>
          <a:xfrm flipV="1">
            <a:off x="6705600" y="293914"/>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88EAD7-D5EA-4046-85A9-D5DBF1495638}"/>
              </a:ext>
            </a:extLst>
          </p:cNvPr>
          <p:cNvCxnSpPr>
            <a:cxnSpLocks/>
          </p:cNvCxnSpPr>
          <p:nvPr/>
        </p:nvCxnSpPr>
        <p:spPr>
          <a:xfrm flipH="1">
            <a:off x="6705600" y="283028"/>
            <a:ext cx="1981200" cy="108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814F0A-8514-E14E-AE0A-6D434ADD8FFC}"/>
              </a:ext>
            </a:extLst>
          </p:cNvPr>
          <p:cNvCxnSpPr>
            <a:cxnSpLocks/>
          </p:cNvCxnSpPr>
          <p:nvPr/>
        </p:nvCxnSpPr>
        <p:spPr>
          <a:xfrm flipV="1">
            <a:off x="8745499" y="283028"/>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26B14C-3E66-D447-99EC-2D1007314503}"/>
              </a:ext>
            </a:extLst>
          </p:cNvPr>
          <p:cNvCxnSpPr>
            <a:cxnSpLocks/>
          </p:cNvCxnSpPr>
          <p:nvPr/>
        </p:nvCxnSpPr>
        <p:spPr>
          <a:xfrm flipH="1">
            <a:off x="4731737" y="30480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E39C60-CB66-B543-B7EC-648B474FBFDE}"/>
              </a:ext>
            </a:extLst>
          </p:cNvPr>
          <p:cNvCxnSpPr>
            <a:cxnSpLocks/>
          </p:cNvCxnSpPr>
          <p:nvPr/>
        </p:nvCxnSpPr>
        <p:spPr>
          <a:xfrm flipH="1">
            <a:off x="4731737" y="51054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EE8898E-C431-7945-B253-E7510DA9B269}"/>
              </a:ext>
            </a:extLst>
          </p:cNvPr>
          <p:cNvSpPr txBox="1"/>
          <p:nvPr/>
        </p:nvSpPr>
        <p:spPr>
          <a:xfrm>
            <a:off x="585486" y="362634"/>
            <a:ext cx="2039341" cy="646331"/>
          </a:xfrm>
          <a:prstGeom prst="rect">
            <a:avLst/>
          </a:prstGeom>
          <a:noFill/>
        </p:spPr>
        <p:txBody>
          <a:bodyPr wrap="none" rtlCol="0">
            <a:spAutoFit/>
          </a:bodyPr>
          <a:lstStyle/>
          <a:p>
            <a:r>
              <a:rPr lang="en-US" b="1" dirty="0"/>
              <a:t>Christ Among the</a:t>
            </a:r>
          </a:p>
          <a:p>
            <a:r>
              <a:rPr lang="en-US" b="1" dirty="0"/>
              <a:t>Lampstands -- 1-3</a:t>
            </a:r>
          </a:p>
        </p:txBody>
      </p:sp>
      <p:sp>
        <p:nvSpPr>
          <p:cNvPr id="41" name="TextBox 40">
            <a:extLst>
              <a:ext uri="{FF2B5EF4-FFF2-40B4-BE49-F238E27FC236}">
                <a16:creationId xmlns:a16="http://schemas.microsoft.com/office/drawing/2014/main" id="{0636BFA2-9A5A-9143-ACD5-6158E8A2EEB7}"/>
              </a:ext>
            </a:extLst>
          </p:cNvPr>
          <p:cNvSpPr txBox="1"/>
          <p:nvPr/>
        </p:nvSpPr>
        <p:spPr>
          <a:xfrm>
            <a:off x="2588456" y="382592"/>
            <a:ext cx="1955408" cy="646331"/>
          </a:xfrm>
          <a:prstGeom prst="rect">
            <a:avLst/>
          </a:prstGeom>
          <a:noFill/>
        </p:spPr>
        <p:txBody>
          <a:bodyPr wrap="none" rtlCol="0">
            <a:spAutoFit/>
          </a:bodyPr>
          <a:lstStyle/>
          <a:p>
            <a:pPr algn="ctr"/>
            <a:r>
              <a:rPr lang="en-US" b="1" dirty="0"/>
              <a:t>The Throne Scene</a:t>
            </a:r>
          </a:p>
          <a:p>
            <a:pPr algn="ctr"/>
            <a:r>
              <a:rPr lang="en-US" b="1" dirty="0"/>
              <a:t>-- 4-5</a:t>
            </a:r>
          </a:p>
        </p:txBody>
      </p:sp>
      <p:sp>
        <p:nvSpPr>
          <p:cNvPr id="43" name="TextBox 42">
            <a:extLst>
              <a:ext uri="{FF2B5EF4-FFF2-40B4-BE49-F238E27FC236}">
                <a16:creationId xmlns:a16="http://schemas.microsoft.com/office/drawing/2014/main" id="{36F8618D-83EA-EB42-8196-D4059E737D0A}"/>
              </a:ext>
            </a:extLst>
          </p:cNvPr>
          <p:cNvSpPr txBox="1"/>
          <p:nvPr/>
        </p:nvSpPr>
        <p:spPr>
          <a:xfrm>
            <a:off x="4657975" y="400735"/>
            <a:ext cx="2128724" cy="646331"/>
          </a:xfrm>
          <a:prstGeom prst="rect">
            <a:avLst/>
          </a:prstGeom>
          <a:noFill/>
        </p:spPr>
        <p:txBody>
          <a:bodyPr wrap="none" rtlCol="0">
            <a:spAutoFit/>
          </a:bodyPr>
          <a:lstStyle/>
          <a:p>
            <a:pPr algn="ctr"/>
            <a:r>
              <a:rPr lang="en-US" b="1" dirty="0"/>
              <a:t>Loosing of</a:t>
            </a:r>
          </a:p>
          <a:p>
            <a:pPr algn="ctr"/>
            <a:r>
              <a:rPr lang="en-US" b="1" dirty="0"/>
              <a:t>Seven Seals -- 6-8:2</a:t>
            </a:r>
          </a:p>
        </p:txBody>
      </p:sp>
      <p:sp>
        <p:nvSpPr>
          <p:cNvPr id="45" name="TextBox 44">
            <a:extLst>
              <a:ext uri="{FF2B5EF4-FFF2-40B4-BE49-F238E27FC236}">
                <a16:creationId xmlns:a16="http://schemas.microsoft.com/office/drawing/2014/main" id="{3E722A12-8133-4E4F-9247-D1C61B27283A}"/>
              </a:ext>
            </a:extLst>
          </p:cNvPr>
          <p:cNvSpPr txBox="1"/>
          <p:nvPr/>
        </p:nvSpPr>
        <p:spPr>
          <a:xfrm>
            <a:off x="6619263" y="391551"/>
            <a:ext cx="2248949" cy="646331"/>
          </a:xfrm>
          <a:prstGeom prst="rect">
            <a:avLst/>
          </a:prstGeom>
          <a:noFill/>
        </p:spPr>
        <p:txBody>
          <a:bodyPr wrap="none" rtlCol="0">
            <a:spAutoFit/>
          </a:bodyPr>
          <a:lstStyle/>
          <a:p>
            <a:pPr algn="ctr"/>
            <a:r>
              <a:rPr lang="en-US" b="1" dirty="0"/>
              <a:t>The Seven Trumpets </a:t>
            </a:r>
          </a:p>
          <a:p>
            <a:pPr algn="ctr"/>
            <a:r>
              <a:rPr lang="en-US" b="1" dirty="0"/>
              <a:t>8-11</a:t>
            </a:r>
          </a:p>
        </p:txBody>
      </p:sp>
      <p:sp>
        <p:nvSpPr>
          <p:cNvPr id="46" name="TextBox 45">
            <a:extLst>
              <a:ext uri="{FF2B5EF4-FFF2-40B4-BE49-F238E27FC236}">
                <a16:creationId xmlns:a16="http://schemas.microsoft.com/office/drawing/2014/main" id="{3B6CA949-BEF2-554A-8F3F-DAB927FF3A20}"/>
              </a:ext>
            </a:extLst>
          </p:cNvPr>
          <p:cNvSpPr txBox="1"/>
          <p:nvPr/>
        </p:nvSpPr>
        <p:spPr>
          <a:xfrm>
            <a:off x="717992" y="1095719"/>
            <a:ext cx="853526" cy="646331"/>
          </a:xfrm>
          <a:prstGeom prst="rect">
            <a:avLst/>
          </a:prstGeom>
          <a:noFill/>
        </p:spPr>
        <p:txBody>
          <a:bodyPr wrap="square" rtlCol="0">
            <a:spAutoFit/>
          </a:bodyPr>
          <a:lstStyle/>
          <a:p>
            <a:pPr algn="ctr"/>
            <a:r>
              <a:rPr lang="en-US" b="1" dirty="0"/>
              <a:t>Christ</a:t>
            </a:r>
          </a:p>
          <a:p>
            <a:pPr algn="ctr"/>
            <a:r>
              <a:rPr lang="en-US" b="1" dirty="0"/>
              <a:t>1</a:t>
            </a:r>
          </a:p>
        </p:txBody>
      </p:sp>
      <p:sp>
        <p:nvSpPr>
          <p:cNvPr id="47" name="TextBox 46">
            <a:extLst>
              <a:ext uri="{FF2B5EF4-FFF2-40B4-BE49-F238E27FC236}">
                <a16:creationId xmlns:a16="http://schemas.microsoft.com/office/drawing/2014/main" id="{631510EB-B8C7-EB42-A658-8A5F3839638E}"/>
              </a:ext>
            </a:extLst>
          </p:cNvPr>
          <p:cNvSpPr txBox="1"/>
          <p:nvPr/>
        </p:nvSpPr>
        <p:spPr>
          <a:xfrm>
            <a:off x="1568018" y="1094593"/>
            <a:ext cx="1067921" cy="1754326"/>
          </a:xfrm>
          <a:prstGeom prst="rect">
            <a:avLst/>
          </a:prstGeom>
          <a:noFill/>
        </p:spPr>
        <p:txBody>
          <a:bodyPr wrap="none" rtlCol="0">
            <a:spAutoFit/>
          </a:bodyPr>
          <a:lstStyle/>
          <a:p>
            <a:pPr algn="ctr"/>
            <a:r>
              <a:rPr lang="en-US" b="1" dirty="0"/>
              <a:t>Letters</a:t>
            </a:r>
          </a:p>
          <a:p>
            <a:pPr algn="ctr"/>
            <a:r>
              <a:rPr lang="en-US" b="1" dirty="0"/>
              <a:t>to the</a:t>
            </a:r>
          </a:p>
          <a:p>
            <a:pPr algn="ctr"/>
            <a:r>
              <a:rPr lang="en-US" b="1" dirty="0"/>
              <a:t>seven </a:t>
            </a:r>
          </a:p>
          <a:p>
            <a:pPr algn="ctr"/>
            <a:r>
              <a:rPr lang="en-US" b="1" dirty="0"/>
              <a:t>churches</a:t>
            </a:r>
          </a:p>
          <a:p>
            <a:pPr algn="ctr"/>
            <a:endParaRPr lang="en-US" b="1" dirty="0"/>
          </a:p>
          <a:p>
            <a:pPr algn="ctr"/>
            <a:r>
              <a:rPr lang="en-US" b="1" dirty="0"/>
              <a:t>2-3</a:t>
            </a:r>
          </a:p>
        </p:txBody>
      </p:sp>
      <p:sp>
        <p:nvSpPr>
          <p:cNvPr id="48" name="TextBox 47">
            <a:extLst>
              <a:ext uri="{FF2B5EF4-FFF2-40B4-BE49-F238E27FC236}">
                <a16:creationId xmlns:a16="http://schemas.microsoft.com/office/drawing/2014/main" id="{99573E27-36F0-0945-B3CF-9A7729067E8D}"/>
              </a:ext>
            </a:extLst>
          </p:cNvPr>
          <p:cNvSpPr txBox="1"/>
          <p:nvPr/>
        </p:nvSpPr>
        <p:spPr>
          <a:xfrm>
            <a:off x="1583923" y="2913204"/>
            <a:ext cx="1034257" cy="1769715"/>
          </a:xfrm>
          <a:prstGeom prst="rect">
            <a:avLst/>
          </a:prstGeom>
          <a:noFill/>
        </p:spPr>
        <p:txBody>
          <a:bodyPr wrap="none" rtlCol="0">
            <a:spAutoFit/>
          </a:bodyPr>
          <a:lstStyle/>
          <a:p>
            <a:r>
              <a:rPr lang="en-US" sz="1300" dirty="0"/>
              <a:t>Ephesus</a:t>
            </a:r>
          </a:p>
          <a:p>
            <a:r>
              <a:rPr lang="en-US" sz="1300" dirty="0"/>
              <a:t>Smyrna</a:t>
            </a:r>
          </a:p>
          <a:p>
            <a:r>
              <a:rPr lang="en-US" sz="1300" dirty="0"/>
              <a:t>Pergamum</a:t>
            </a:r>
          </a:p>
          <a:p>
            <a:r>
              <a:rPr lang="en-US" sz="1300" dirty="0"/>
              <a:t>Thyatira</a:t>
            </a:r>
          </a:p>
          <a:p>
            <a:r>
              <a:rPr lang="en-US" sz="1300" dirty="0"/>
              <a:t>Sardis</a:t>
            </a:r>
          </a:p>
          <a:p>
            <a:r>
              <a:rPr lang="en-US" sz="1300" dirty="0"/>
              <a:t>Philadelphia</a:t>
            </a:r>
          </a:p>
          <a:p>
            <a:r>
              <a:rPr lang="en-US" sz="1300" dirty="0"/>
              <a:t>Laodicea</a:t>
            </a:r>
          </a:p>
          <a:p>
            <a:endParaRPr lang="en-US" dirty="0"/>
          </a:p>
        </p:txBody>
      </p:sp>
      <p:sp>
        <p:nvSpPr>
          <p:cNvPr id="49" name="TextBox 48">
            <a:extLst>
              <a:ext uri="{FF2B5EF4-FFF2-40B4-BE49-F238E27FC236}">
                <a16:creationId xmlns:a16="http://schemas.microsoft.com/office/drawing/2014/main" id="{BAE6279B-AC22-994B-B791-C9F084796D91}"/>
              </a:ext>
            </a:extLst>
          </p:cNvPr>
          <p:cNvSpPr txBox="1"/>
          <p:nvPr/>
        </p:nvSpPr>
        <p:spPr>
          <a:xfrm>
            <a:off x="2464212" y="1083147"/>
            <a:ext cx="1400768" cy="1138773"/>
          </a:xfrm>
          <a:prstGeom prst="rect">
            <a:avLst/>
          </a:prstGeom>
          <a:noFill/>
        </p:spPr>
        <p:txBody>
          <a:bodyPr wrap="none" rtlCol="0">
            <a:spAutoFit/>
          </a:bodyPr>
          <a:lstStyle/>
          <a:p>
            <a:pPr algn="ctr"/>
            <a:r>
              <a:rPr lang="en-US" b="1" dirty="0"/>
              <a:t>God on</a:t>
            </a:r>
          </a:p>
          <a:p>
            <a:pPr algn="ctr"/>
            <a:r>
              <a:rPr lang="en-US" b="1" dirty="0"/>
              <a:t>the throne</a:t>
            </a:r>
          </a:p>
          <a:p>
            <a:pPr algn="ctr"/>
            <a:r>
              <a:rPr lang="en-US" sz="1400" i="1" dirty="0"/>
              <a:t>(His Sovereignty)</a:t>
            </a:r>
          </a:p>
          <a:p>
            <a:pPr algn="ctr"/>
            <a:r>
              <a:rPr lang="en-US" b="1" dirty="0"/>
              <a:t>4</a:t>
            </a:r>
          </a:p>
        </p:txBody>
      </p:sp>
      <p:sp>
        <p:nvSpPr>
          <p:cNvPr id="50" name="TextBox 49">
            <a:extLst>
              <a:ext uri="{FF2B5EF4-FFF2-40B4-BE49-F238E27FC236}">
                <a16:creationId xmlns:a16="http://schemas.microsoft.com/office/drawing/2014/main" id="{877FF568-4C44-6547-A0DA-E3F19117F902}"/>
              </a:ext>
            </a:extLst>
          </p:cNvPr>
          <p:cNvSpPr txBox="1"/>
          <p:nvPr/>
        </p:nvSpPr>
        <p:spPr>
          <a:xfrm>
            <a:off x="3717764" y="1082785"/>
            <a:ext cx="1101584" cy="2862322"/>
          </a:xfrm>
          <a:prstGeom prst="rect">
            <a:avLst/>
          </a:prstGeom>
          <a:noFill/>
        </p:spPr>
        <p:txBody>
          <a:bodyPr wrap="none" rtlCol="0">
            <a:spAutoFit/>
          </a:bodyPr>
          <a:lstStyle/>
          <a:p>
            <a:pPr algn="ctr"/>
            <a:r>
              <a:rPr lang="en-US" b="1" dirty="0"/>
              <a:t>Christ, </a:t>
            </a:r>
          </a:p>
          <a:p>
            <a:pPr algn="ctr"/>
            <a:r>
              <a:rPr lang="en-US" b="1" dirty="0"/>
              <a:t>the lion,</a:t>
            </a:r>
          </a:p>
          <a:p>
            <a:pPr algn="ctr"/>
            <a:r>
              <a:rPr lang="en-US" b="1" dirty="0"/>
              <a:t>who was </a:t>
            </a:r>
          </a:p>
          <a:p>
            <a:pPr algn="ctr"/>
            <a:r>
              <a:rPr lang="en-US" b="1" dirty="0"/>
              <a:t>slain, is</a:t>
            </a:r>
          </a:p>
          <a:p>
            <a:pPr algn="ctr"/>
            <a:r>
              <a:rPr lang="en-US" b="1" dirty="0"/>
              <a:t>worthy</a:t>
            </a:r>
          </a:p>
          <a:p>
            <a:pPr algn="ctr"/>
            <a:r>
              <a:rPr lang="en-US" b="1" dirty="0"/>
              <a:t>to take</a:t>
            </a:r>
          </a:p>
          <a:p>
            <a:pPr algn="ctr"/>
            <a:r>
              <a:rPr lang="en-US" b="1" dirty="0"/>
              <a:t>the Book</a:t>
            </a:r>
          </a:p>
          <a:p>
            <a:pPr algn="ctr"/>
            <a:endParaRPr lang="en-US" b="1" dirty="0"/>
          </a:p>
          <a:p>
            <a:pPr algn="ctr"/>
            <a:r>
              <a:rPr lang="en-US" b="1" dirty="0"/>
              <a:t>5 </a:t>
            </a:r>
          </a:p>
          <a:p>
            <a:pPr algn="ctr"/>
            <a:endParaRPr lang="en-US" b="1" dirty="0"/>
          </a:p>
        </p:txBody>
      </p:sp>
      <p:sp>
        <p:nvSpPr>
          <p:cNvPr id="51" name="TextBox 50">
            <a:extLst>
              <a:ext uri="{FF2B5EF4-FFF2-40B4-BE49-F238E27FC236}">
                <a16:creationId xmlns:a16="http://schemas.microsoft.com/office/drawing/2014/main" id="{B84E5A89-D842-7E4E-8615-246A42E689CC}"/>
              </a:ext>
            </a:extLst>
          </p:cNvPr>
          <p:cNvSpPr txBox="1"/>
          <p:nvPr/>
        </p:nvSpPr>
        <p:spPr>
          <a:xfrm>
            <a:off x="4823146" y="1292787"/>
            <a:ext cx="1854935" cy="2092881"/>
          </a:xfrm>
          <a:prstGeom prst="rect">
            <a:avLst/>
          </a:prstGeom>
          <a:noFill/>
        </p:spPr>
        <p:txBody>
          <a:bodyPr wrap="square" rtlCol="0">
            <a:spAutoFit/>
          </a:bodyPr>
          <a:lstStyle/>
          <a:p>
            <a:r>
              <a:rPr lang="en-US" sz="1400" b="1" dirty="0"/>
              <a:t>White horse </a:t>
            </a:r>
            <a:r>
              <a:rPr lang="en-US" sz="1400" dirty="0"/>
              <a:t>- </a:t>
            </a:r>
            <a:r>
              <a:rPr lang="en-US" sz="1400" i="1" dirty="0"/>
              <a:t>victory</a:t>
            </a:r>
            <a:endParaRPr lang="en-US" sz="1400" b="1" i="1" dirty="0"/>
          </a:p>
          <a:p>
            <a:r>
              <a:rPr lang="en-US" sz="1400" b="1" dirty="0"/>
              <a:t>Red horse </a:t>
            </a:r>
            <a:r>
              <a:rPr lang="en-US" sz="1400" dirty="0"/>
              <a:t>-</a:t>
            </a:r>
            <a:r>
              <a:rPr lang="en-US" sz="1400" i="1" dirty="0"/>
              <a:t>war</a:t>
            </a:r>
            <a:endParaRPr lang="en-US" sz="1400" b="1" i="1" dirty="0"/>
          </a:p>
          <a:p>
            <a:r>
              <a:rPr lang="en-US" sz="1400" b="1" dirty="0"/>
              <a:t>Black horse </a:t>
            </a:r>
            <a:r>
              <a:rPr lang="en-US" sz="1400" dirty="0"/>
              <a:t>- </a:t>
            </a:r>
            <a:r>
              <a:rPr lang="en-US" sz="1400" i="1" dirty="0"/>
              <a:t>famine</a:t>
            </a:r>
          </a:p>
          <a:p>
            <a:r>
              <a:rPr lang="en-US" sz="1400" b="1" dirty="0"/>
              <a:t>Pale horse </a:t>
            </a:r>
            <a:r>
              <a:rPr lang="en-US" sz="1400" i="1" dirty="0"/>
              <a:t>- death</a:t>
            </a:r>
            <a:endParaRPr lang="en-US" sz="1400" b="1" i="1" dirty="0"/>
          </a:p>
          <a:p>
            <a:r>
              <a:rPr lang="en-US" sz="1400" b="1" dirty="0"/>
              <a:t>Souls under altar </a:t>
            </a:r>
            <a:r>
              <a:rPr lang="en-US" sz="1400" dirty="0"/>
              <a:t>- </a:t>
            </a:r>
            <a:r>
              <a:rPr lang="en-US" sz="1400" i="1" dirty="0"/>
              <a:t>persecution</a:t>
            </a:r>
            <a:endParaRPr lang="en-US" sz="1400" b="1" i="1" dirty="0"/>
          </a:p>
          <a:p>
            <a:r>
              <a:rPr lang="en-US" sz="1400" b="1" dirty="0"/>
              <a:t>Shake up of nature - </a:t>
            </a:r>
            <a:r>
              <a:rPr lang="en-US" sz="1400" i="1" dirty="0"/>
              <a:t>judgment</a:t>
            </a:r>
          </a:p>
          <a:p>
            <a:pPr algn="ctr"/>
            <a:endParaRPr lang="en-US" b="1" dirty="0"/>
          </a:p>
        </p:txBody>
      </p:sp>
      <p:sp>
        <p:nvSpPr>
          <p:cNvPr id="52" name="TextBox 51">
            <a:extLst>
              <a:ext uri="{FF2B5EF4-FFF2-40B4-BE49-F238E27FC236}">
                <a16:creationId xmlns:a16="http://schemas.microsoft.com/office/drawing/2014/main" id="{E2F161C1-070F-F648-B7A3-D24D58D76A17}"/>
              </a:ext>
            </a:extLst>
          </p:cNvPr>
          <p:cNvSpPr txBox="1"/>
          <p:nvPr/>
        </p:nvSpPr>
        <p:spPr>
          <a:xfrm>
            <a:off x="4801900" y="3120069"/>
            <a:ext cx="1854935" cy="800219"/>
          </a:xfrm>
          <a:prstGeom prst="rect">
            <a:avLst/>
          </a:prstGeom>
          <a:noFill/>
        </p:spPr>
        <p:txBody>
          <a:bodyPr wrap="square" rtlCol="0">
            <a:spAutoFit/>
          </a:bodyPr>
          <a:lstStyle/>
          <a:p>
            <a:pPr algn="ctr"/>
            <a:r>
              <a:rPr lang="en-US" b="1" dirty="0"/>
              <a:t>Interlude -- 7</a:t>
            </a:r>
          </a:p>
          <a:p>
            <a:r>
              <a:rPr lang="en-US" sz="1400" b="1" dirty="0"/>
              <a:t>Who is able to stand? (</a:t>
            </a:r>
            <a:r>
              <a:rPr lang="en-US" sz="1400" dirty="0"/>
              <a:t>6:17)</a:t>
            </a:r>
            <a:endParaRPr lang="en-US" sz="1400" b="1" dirty="0"/>
          </a:p>
        </p:txBody>
      </p:sp>
      <p:sp>
        <p:nvSpPr>
          <p:cNvPr id="53" name="TextBox 52">
            <a:extLst>
              <a:ext uri="{FF2B5EF4-FFF2-40B4-BE49-F238E27FC236}">
                <a16:creationId xmlns:a16="http://schemas.microsoft.com/office/drawing/2014/main" id="{D6C5EDD3-0598-F74D-9815-E61276795E7B}"/>
              </a:ext>
            </a:extLst>
          </p:cNvPr>
          <p:cNvSpPr txBox="1"/>
          <p:nvPr/>
        </p:nvSpPr>
        <p:spPr>
          <a:xfrm>
            <a:off x="4675581" y="3842452"/>
            <a:ext cx="209323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Sealing of the 144,000</a:t>
            </a:r>
          </a:p>
          <a:p>
            <a:pPr marL="285750" indent="-285750">
              <a:buFont typeface="Arial" panose="020B0604020202020204" pitchFamily="34" charset="0"/>
              <a:buChar char="•"/>
            </a:pPr>
            <a:r>
              <a:rPr lang="en-US" sz="1600" dirty="0"/>
              <a:t>Great multitude coming</a:t>
            </a:r>
          </a:p>
          <a:p>
            <a:pPr marL="285750" indent="-285750">
              <a:buFont typeface="Arial" panose="020B0604020202020204" pitchFamily="34" charset="0"/>
              <a:buChar char="•"/>
            </a:pPr>
            <a:r>
              <a:rPr lang="en-US" sz="1600" dirty="0"/>
              <a:t>Out of tribulation</a:t>
            </a:r>
          </a:p>
          <a:p>
            <a:pPr marL="285750" indent="-285750">
              <a:buFont typeface="Arial" panose="020B0604020202020204" pitchFamily="34" charset="0"/>
              <a:buChar char="•"/>
            </a:pPr>
            <a:endParaRPr lang="en-US" sz="1600" b="1" dirty="0"/>
          </a:p>
        </p:txBody>
      </p:sp>
      <p:sp>
        <p:nvSpPr>
          <p:cNvPr id="54" name="TextBox 53">
            <a:extLst>
              <a:ext uri="{FF2B5EF4-FFF2-40B4-BE49-F238E27FC236}">
                <a16:creationId xmlns:a16="http://schemas.microsoft.com/office/drawing/2014/main" id="{E7FEF501-2609-594C-A91E-B98F02EE2E8B}"/>
              </a:ext>
            </a:extLst>
          </p:cNvPr>
          <p:cNvSpPr txBox="1"/>
          <p:nvPr/>
        </p:nvSpPr>
        <p:spPr>
          <a:xfrm>
            <a:off x="4668385" y="5103388"/>
            <a:ext cx="2093230" cy="892552"/>
          </a:xfrm>
          <a:prstGeom prst="rect">
            <a:avLst/>
          </a:prstGeom>
          <a:noFill/>
        </p:spPr>
        <p:txBody>
          <a:bodyPr wrap="square" rtlCol="0">
            <a:spAutoFit/>
          </a:bodyPr>
          <a:lstStyle/>
          <a:p>
            <a:pPr algn="ctr"/>
            <a:r>
              <a:rPr lang="en-US" b="1" dirty="0"/>
              <a:t>Silence in heaven</a:t>
            </a:r>
          </a:p>
          <a:p>
            <a:pPr algn="ctr"/>
            <a:endParaRPr lang="en-US" sz="1600" b="1" dirty="0"/>
          </a:p>
          <a:p>
            <a:pPr algn="ctr"/>
            <a:r>
              <a:rPr lang="en-US" b="1" dirty="0"/>
              <a:t>8:1-2</a:t>
            </a:r>
          </a:p>
        </p:txBody>
      </p:sp>
      <p:sp>
        <p:nvSpPr>
          <p:cNvPr id="55" name="TextBox 54">
            <a:extLst>
              <a:ext uri="{FF2B5EF4-FFF2-40B4-BE49-F238E27FC236}">
                <a16:creationId xmlns:a16="http://schemas.microsoft.com/office/drawing/2014/main" id="{4A9B7766-EF79-E849-ACA1-CD851EE63768}"/>
              </a:ext>
            </a:extLst>
          </p:cNvPr>
          <p:cNvSpPr txBox="1"/>
          <p:nvPr/>
        </p:nvSpPr>
        <p:spPr>
          <a:xfrm>
            <a:off x="6657203" y="1054212"/>
            <a:ext cx="2093230" cy="646331"/>
          </a:xfrm>
          <a:prstGeom prst="rect">
            <a:avLst/>
          </a:prstGeom>
          <a:noFill/>
        </p:spPr>
        <p:txBody>
          <a:bodyPr wrap="square" rtlCol="0">
            <a:spAutoFit/>
          </a:bodyPr>
          <a:lstStyle/>
          <a:p>
            <a:pPr algn="ctr"/>
            <a:r>
              <a:rPr lang="en-US" b="1" dirty="0"/>
              <a:t>Seventh Seal -</a:t>
            </a:r>
          </a:p>
          <a:p>
            <a:pPr algn="ctr"/>
            <a:r>
              <a:rPr lang="en-US" b="1" dirty="0"/>
              <a:t>Trumpets</a:t>
            </a:r>
          </a:p>
        </p:txBody>
      </p:sp>
      <p:sp>
        <p:nvSpPr>
          <p:cNvPr id="56" name="TextBox 55">
            <a:extLst>
              <a:ext uri="{FF2B5EF4-FFF2-40B4-BE49-F238E27FC236}">
                <a16:creationId xmlns:a16="http://schemas.microsoft.com/office/drawing/2014/main" id="{02137BC6-A843-0240-9B9C-D386CB68A546}"/>
              </a:ext>
            </a:extLst>
          </p:cNvPr>
          <p:cNvSpPr txBox="1"/>
          <p:nvPr/>
        </p:nvSpPr>
        <p:spPr>
          <a:xfrm>
            <a:off x="6640874" y="1629800"/>
            <a:ext cx="2093230" cy="1846659"/>
          </a:xfrm>
          <a:prstGeom prst="rect">
            <a:avLst/>
          </a:prstGeom>
          <a:noFill/>
        </p:spPr>
        <p:txBody>
          <a:bodyPr wrap="square" rtlCol="0">
            <a:spAutoFit/>
          </a:bodyPr>
          <a:lstStyle/>
          <a:p>
            <a:pPr marL="342900" indent="-342900">
              <a:buFont typeface="+mj-lt"/>
              <a:buAutoNum type="arabicPeriod"/>
            </a:pPr>
            <a:r>
              <a:rPr lang="en-US" sz="1400" dirty="0"/>
              <a:t>Hail fire, blood on earth </a:t>
            </a:r>
          </a:p>
          <a:p>
            <a:pPr marL="342900" indent="-342900">
              <a:buFont typeface="+mj-lt"/>
              <a:buAutoNum type="arabicPeriod"/>
            </a:pPr>
            <a:r>
              <a:rPr lang="en-US" sz="1400" dirty="0"/>
              <a:t>Like burning mountain cast into sea</a:t>
            </a:r>
          </a:p>
          <a:p>
            <a:pPr marL="342900" indent="-342900">
              <a:buFont typeface="+mj-lt"/>
              <a:buAutoNum type="arabicPeriod"/>
            </a:pPr>
            <a:r>
              <a:rPr lang="en-US" sz="1400" dirty="0"/>
              <a:t>Great star fallen</a:t>
            </a:r>
          </a:p>
          <a:p>
            <a:pPr marL="342900" indent="-342900">
              <a:buFont typeface="+mj-lt"/>
              <a:buAutoNum type="arabicPeriod"/>
            </a:pPr>
            <a:r>
              <a:rPr lang="en-US" sz="1400" dirty="0"/>
              <a:t>Sun, moon, star </a:t>
            </a:r>
          </a:p>
          <a:p>
            <a:pPr marL="342900" indent="-342900" algn="ctr">
              <a:buAutoNum type="arabicPeriod"/>
            </a:pPr>
            <a:endParaRPr lang="en-US" sz="1600" dirty="0"/>
          </a:p>
        </p:txBody>
      </p:sp>
      <p:sp>
        <p:nvSpPr>
          <p:cNvPr id="57" name="TextBox 56">
            <a:extLst>
              <a:ext uri="{FF2B5EF4-FFF2-40B4-BE49-F238E27FC236}">
                <a16:creationId xmlns:a16="http://schemas.microsoft.com/office/drawing/2014/main" id="{6CB7331B-3B39-C347-A74E-FA8599E045EC}"/>
              </a:ext>
            </a:extLst>
          </p:cNvPr>
          <p:cNvSpPr txBox="1"/>
          <p:nvPr/>
        </p:nvSpPr>
        <p:spPr>
          <a:xfrm>
            <a:off x="6611550" y="3174948"/>
            <a:ext cx="2093230" cy="830997"/>
          </a:xfrm>
          <a:prstGeom prst="rect">
            <a:avLst/>
          </a:prstGeom>
          <a:noFill/>
        </p:spPr>
        <p:txBody>
          <a:bodyPr wrap="square" rtlCol="0">
            <a:spAutoFit/>
          </a:bodyPr>
          <a:lstStyle/>
          <a:p>
            <a:pPr algn="ctr"/>
            <a:r>
              <a:rPr lang="en-US" sz="1600" b="1" dirty="0"/>
              <a:t>Flying Eagle Announces Triple Woes</a:t>
            </a:r>
          </a:p>
        </p:txBody>
      </p:sp>
      <p:sp>
        <p:nvSpPr>
          <p:cNvPr id="58" name="TextBox 57">
            <a:extLst>
              <a:ext uri="{FF2B5EF4-FFF2-40B4-BE49-F238E27FC236}">
                <a16:creationId xmlns:a16="http://schemas.microsoft.com/office/drawing/2014/main" id="{383A8AD2-177C-CA4B-9166-C1BE0B32EC54}"/>
              </a:ext>
            </a:extLst>
          </p:cNvPr>
          <p:cNvSpPr txBox="1"/>
          <p:nvPr/>
        </p:nvSpPr>
        <p:spPr>
          <a:xfrm>
            <a:off x="6657203" y="3811385"/>
            <a:ext cx="2093230" cy="523220"/>
          </a:xfrm>
          <a:prstGeom prst="rect">
            <a:avLst/>
          </a:prstGeom>
          <a:noFill/>
        </p:spPr>
        <p:txBody>
          <a:bodyPr wrap="square" rtlCol="0">
            <a:spAutoFit/>
          </a:bodyPr>
          <a:lstStyle/>
          <a:p>
            <a:pPr marL="342900" indent="-342900">
              <a:buFont typeface="+mj-lt"/>
              <a:buAutoNum type="arabicPeriod" startAt="5"/>
            </a:pPr>
            <a:r>
              <a:rPr lang="en-US" sz="1400" dirty="0"/>
              <a:t>Woe 1 - Locusts</a:t>
            </a:r>
          </a:p>
          <a:p>
            <a:pPr marL="342900" indent="-342900">
              <a:buFont typeface="+mj-lt"/>
              <a:buAutoNum type="arabicPeriod" startAt="5"/>
            </a:pPr>
            <a:r>
              <a:rPr lang="en-US" sz="1400" dirty="0"/>
              <a:t>Woe 2 - Armies</a:t>
            </a:r>
          </a:p>
        </p:txBody>
      </p:sp>
      <p:sp>
        <p:nvSpPr>
          <p:cNvPr id="59" name="TextBox 58">
            <a:extLst>
              <a:ext uri="{FF2B5EF4-FFF2-40B4-BE49-F238E27FC236}">
                <a16:creationId xmlns:a16="http://schemas.microsoft.com/office/drawing/2014/main" id="{5B3B99E8-B65C-3046-B503-34432A03C0AB}"/>
              </a:ext>
            </a:extLst>
          </p:cNvPr>
          <p:cNvSpPr txBox="1"/>
          <p:nvPr/>
        </p:nvSpPr>
        <p:spPr>
          <a:xfrm>
            <a:off x="6624997" y="4264573"/>
            <a:ext cx="2093230" cy="646331"/>
          </a:xfrm>
          <a:prstGeom prst="rect">
            <a:avLst/>
          </a:prstGeom>
          <a:noFill/>
        </p:spPr>
        <p:txBody>
          <a:bodyPr wrap="square" rtlCol="0">
            <a:spAutoFit/>
          </a:bodyPr>
          <a:lstStyle/>
          <a:p>
            <a:pPr algn="ctr"/>
            <a:r>
              <a:rPr lang="en-US" b="1" dirty="0"/>
              <a:t>Interlude </a:t>
            </a:r>
          </a:p>
          <a:p>
            <a:pPr algn="ctr"/>
            <a:r>
              <a:rPr lang="en-US" b="1" dirty="0"/>
              <a:t>10:1-11:13</a:t>
            </a:r>
          </a:p>
        </p:txBody>
      </p:sp>
      <p:sp>
        <p:nvSpPr>
          <p:cNvPr id="60" name="TextBox 59">
            <a:extLst>
              <a:ext uri="{FF2B5EF4-FFF2-40B4-BE49-F238E27FC236}">
                <a16:creationId xmlns:a16="http://schemas.microsoft.com/office/drawing/2014/main" id="{42C200F6-93AC-6E41-9E41-7A4D09A1832B}"/>
              </a:ext>
            </a:extLst>
          </p:cNvPr>
          <p:cNvSpPr txBox="1"/>
          <p:nvPr/>
        </p:nvSpPr>
        <p:spPr>
          <a:xfrm>
            <a:off x="6829166" y="4869070"/>
            <a:ext cx="2093230" cy="1169551"/>
          </a:xfrm>
          <a:prstGeom prst="rect">
            <a:avLst/>
          </a:prstGeom>
          <a:noFill/>
        </p:spPr>
        <p:txBody>
          <a:bodyPr wrap="square" rtlCol="0">
            <a:spAutoFit/>
          </a:bodyPr>
          <a:lstStyle/>
          <a:p>
            <a:pPr marL="342900" indent="-342900">
              <a:buFont typeface="+mj-lt"/>
              <a:buAutoNum type="alphaUcPeriod"/>
            </a:pPr>
            <a:r>
              <a:rPr lang="en-US" sz="1400" dirty="0"/>
              <a:t>Angel, seven thunders, little book</a:t>
            </a:r>
          </a:p>
          <a:p>
            <a:pPr marL="342900" indent="-342900">
              <a:buFont typeface="+mj-lt"/>
              <a:buAutoNum type="alphaUcPeriod"/>
            </a:pPr>
            <a:r>
              <a:rPr lang="en-US" sz="1400" dirty="0"/>
              <a:t>Measuring of the temple</a:t>
            </a:r>
          </a:p>
          <a:p>
            <a:pPr marL="342900" indent="-342900">
              <a:buFont typeface="+mj-lt"/>
              <a:buAutoNum type="alphaUcPeriod"/>
            </a:pPr>
            <a:r>
              <a:rPr lang="en-US" sz="1400" dirty="0"/>
              <a:t>Two witnesses</a:t>
            </a:r>
          </a:p>
        </p:txBody>
      </p:sp>
      <p:sp>
        <p:nvSpPr>
          <p:cNvPr id="61" name="TextBox 60">
            <a:extLst>
              <a:ext uri="{FF2B5EF4-FFF2-40B4-BE49-F238E27FC236}">
                <a16:creationId xmlns:a16="http://schemas.microsoft.com/office/drawing/2014/main" id="{B0F81169-51DC-7148-BE05-1F7C3C1D09A5}"/>
              </a:ext>
            </a:extLst>
          </p:cNvPr>
          <p:cNvSpPr txBox="1"/>
          <p:nvPr/>
        </p:nvSpPr>
        <p:spPr>
          <a:xfrm>
            <a:off x="6737066" y="5980145"/>
            <a:ext cx="2061763" cy="523220"/>
          </a:xfrm>
          <a:prstGeom prst="rect">
            <a:avLst/>
          </a:prstGeom>
          <a:noFill/>
        </p:spPr>
        <p:txBody>
          <a:bodyPr wrap="square" rtlCol="0">
            <a:spAutoFit/>
          </a:bodyPr>
          <a:lstStyle/>
          <a:p>
            <a:pPr marL="342900" indent="-342900">
              <a:buFont typeface="+mj-lt"/>
              <a:buAutoNum type="arabicPeriod" startAt="7"/>
            </a:pPr>
            <a:r>
              <a:rPr lang="en-US" sz="1400" dirty="0"/>
              <a:t>Woe 3 - Defeat of powers</a:t>
            </a:r>
          </a:p>
        </p:txBody>
      </p:sp>
      <p:sp>
        <p:nvSpPr>
          <p:cNvPr id="63" name="TextBox 62">
            <a:extLst>
              <a:ext uri="{FF2B5EF4-FFF2-40B4-BE49-F238E27FC236}">
                <a16:creationId xmlns:a16="http://schemas.microsoft.com/office/drawing/2014/main" id="{4A275F18-25D5-734B-9177-5C19ABBA6FE9}"/>
              </a:ext>
            </a:extLst>
          </p:cNvPr>
          <p:cNvSpPr txBox="1"/>
          <p:nvPr/>
        </p:nvSpPr>
        <p:spPr>
          <a:xfrm>
            <a:off x="2090306" y="-48546"/>
            <a:ext cx="4991097" cy="369332"/>
          </a:xfrm>
          <a:prstGeom prst="rect">
            <a:avLst/>
          </a:prstGeom>
          <a:noFill/>
        </p:spPr>
        <p:txBody>
          <a:bodyPr wrap="square" rtlCol="0">
            <a:spAutoFit/>
          </a:bodyPr>
          <a:lstStyle/>
          <a:p>
            <a:r>
              <a:rPr lang="en-US" b="1" dirty="0"/>
              <a:t>THE STRUGGLE ON THE EARTH, Chapters 1-11</a:t>
            </a:r>
          </a:p>
        </p:txBody>
      </p:sp>
      <p:sp>
        <p:nvSpPr>
          <p:cNvPr id="64" name="TextBox 63">
            <a:extLst>
              <a:ext uri="{FF2B5EF4-FFF2-40B4-BE49-F238E27FC236}">
                <a16:creationId xmlns:a16="http://schemas.microsoft.com/office/drawing/2014/main" id="{F2C5DCBE-2440-6A43-A357-49807C08C03E}"/>
              </a:ext>
            </a:extLst>
          </p:cNvPr>
          <p:cNvSpPr txBox="1"/>
          <p:nvPr/>
        </p:nvSpPr>
        <p:spPr>
          <a:xfrm>
            <a:off x="2919062" y="6580349"/>
            <a:ext cx="3874330" cy="307777"/>
          </a:xfrm>
          <a:prstGeom prst="rect">
            <a:avLst/>
          </a:prstGeom>
          <a:noFill/>
        </p:spPr>
        <p:txBody>
          <a:bodyPr wrap="none" rtlCol="0">
            <a:spAutoFit/>
          </a:bodyPr>
          <a:lstStyle/>
          <a:p>
            <a:r>
              <a:rPr lang="en-US" sz="1400" dirty="0"/>
              <a:t>Chart by Ferrell Jenkins (with insertions from RCF)</a:t>
            </a:r>
            <a:endParaRPr lang="en-US" sz="1400" i="1" dirty="0"/>
          </a:p>
        </p:txBody>
      </p:sp>
      <p:sp>
        <p:nvSpPr>
          <p:cNvPr id="2" name="TextBox 1">
            <a:extLst>
              <a:ext uri="{FF2B5EF4-FFF2-40B4-BE49-F238E27FC236}">
                <a16:creationId xmlns:a16="http://schemas.microsoft.com/office/drawing/2014/main" id="{2279F21E-3939-F449-8051-584947ACF522}"/>
              </a:ext>
            </a:extLst>
          </p:cNvPr>
          <p:cNvSpPr txBox="1"/>
          <p:nvPr/>
        </p:nvSpPr>
        <p:spPr>
          <a:xfrm>
            <a:off x="535273" y="1523721"/>
            <a:ext cx="1119217" cy="276999"/>
          </a:xfrm>
          <a:prstGeom prst="rect">
            <a:avLst/>
          </a:prstGeom>
          <a:noFill/>
        </p:spPr>
        <p:txBody>
          <a:bodyPr wrap="none" rtlCol="0">
            <a:spAutoFit/>
          </a:bodyPr>
          <a:lstStyle/>
          <a:p>
            <a:pPr algn="ctr"/>
            <a:r>
              <a:rPr lang="en-US" sz="1200" b="1" dirty="0"/>
              <a:t>7 </a:t>
            </a:r>
            <a:r>
              <a:rPr lang="en-US" sz="1200" b="1" u="sng" dirty="0"/>
              <a:t>Descriptions</a:t>
            </a:r>
          </a:p>
        </p:txBody>
      </p:sp>
      <p:sp>
        <p:nvSpPr>
          <p:cNvPr id="10" name="TextBox 9">
            <a:extLst>
              <a:ext uri="{FF2B5EF4-FFF2-40B4-BE49-F238E27FC236}">
                <a16:creationId xmlns:a16="http://schemas.microsoft.com/office/drawing/2014/main" id="{9CCCA929-B60D-474A-BA34-0A6D3B1A4315}"/>
              </a:ext>
            </a:extLst>
          </p:cNvPr>
          <p:cNvSpPr txBox="1"/>
          <p:nvPr/>
        </p:nvSpPr>
        <p:spPr>
          <a:xfrm>
            <a:off x="625903" y="1856593"/>
            <a:ext cx="1050497" cy="5262979"/>
          </a:xfrm>
          <a:prstGeom prst="rect">
            <a:avLst/>
          </a:prstGeom>
          <a:noFill/>
        </p:spPr>
        <p:txBody>
          <a:bodyPr wrap="square" rtlCol="0">
            <a:spAutoFit/>
          </a:bodyPr>
          <a:lstStyle/>
          <a:p>
            <a:r>
              <a:rPr lang="en-US" sz="1200" dirty="0"/>
              <a:t>1. Faithful </a:t>
            </a:r>
          </a:p>
          <a:p>
            <a:r>
              <a:rPr lang="en-US" sz="1200" dirty="0"/>
              <a:t>Witness1 (5)</a:t>
            </a:r>
          </a:p>
          <a:p>
            <a:endParaRPr lang="en-US" sz="1200" dirty="0"/>
          </a:p>
          <a:p>
            <a:r>
              <a:rPr lang="en-US" sz="1200" dirty="0"/>
              <a:t>2. Firstborn from the dead (5)</a:t>
            </a:r>
          </a:p>
          <a:p>
            <a:endParaRPr lang="en-US" sz="1200" dirty="0"/>
          </a:p>
          <a:p>
            <a:r>
              <a:rPr lang="en-US" sz="1200" dirty="0"/>
              <a:t>3. Ruler over all kings (5)</a:t>
            </a:r>
          </a:p>
          <a:p>
            <a:endParaRPr lang="en-US" sz="1200" dirty="0"/>
          </a:p>
          <a:p>
            <a:r>
              <a:rPr lang="en-US" sz="1200" dirty="0"/>
              <a:t>4. Loved us &amp; washed us from our sins (5)</a:t>
            </a:r>
          </a:p>
          <a:p>
            <a:endParaRPr lang="en-US" sz="1200" dirty="0"/>
          </a:p>
          <a:p>
            <a:r>
              <a:rPr lang="en-US" sz="1200" dirty="0"/>
              <a:t>5. Made us priests  (6)</a:t>
            </a:r>
          </a:p>
          <a:p>
            <a:endParaRPr lang="en-US" sz="1200" dirty="0"/>
          </a:p>
          <a:p>
            <a:r>
              <a:rPr lang="en-US" sz="1200" dirty="0"/>
              <a:t>6. To Him be  glory and dominion forever (6)</a:t>
            </a:r>
          </a:p>
          <a:p>
            <a:endParaRPr lang="en-US" sz="1200" dirty="0"/>
          </a:p>
          <a:p>
            <a:r>
              <a:rPr lang="en-US" sz="1200" dirty="0"/>
              <a:t>7. Is coming in clouds (7)</a:t>
            </a:r>
          </a:p>
          <a:p>
            <a:endParaRPr lang="en-US" sz="1200" dirty="0"/>
          </a:p>
          <a:p>
            <a:endParaRPr lang="en-US" sz="1200" dirty="0"/>
          </a:p>
          <a:p>
            <a:r>
              <a:rPr lang="en-US" sz="1200" dirty="0"/>
              <a:t>  . </a:t>
            </a:r>
          </a:p>
        </p:txBody>
      </p:sp>
      <p:sp>
        <p:nvSpPr>
          <p:cNvPr id="13" name="TextBox 12">
            <a:extLst>
              <a:ext uri="{FF2B5EF4-FFF2-40B4-BE49-F238E27FC236}">
                <a16:creationId xmlns:a16="http://schemas.microsoft.com/office/drawing/2014/main" id="{4219C0FD-FC16-5643-8CAB-43171A2E90A1}"/>
              </a:ext>
            </a:extLst>
          </p:cNvPr>
          <p:cNvSpPr txBox="1"/>
          <p:nvPr/>
        </p:nvSpPr>
        <p:spPr>
          <a:xfrm>
            <a:off x="2555528" y="2335584"/>
            <a:ext cx="1242647" cy="2246769"/>
          </a:xfrm>
          <a:prstGeom prst="rect">
            <a:avLst/>
          </a:prstGeom>
          <a:noFill/>
        </p:spPr>
        <p:txBody>
          <a:bodyPr wrap="square" rtlCol="0">
            <a:spAutoFit/>
          </a:bodyPr>
          <a:lstStyle/>
          <a:p>
            <a:r>
              <a:rPr lang="en-US" sz="1400" b="1" dirty="0"/>
              <a:t>Those around</a:t>
            </a:r>
          </a:p>
          <a:p>
            <a:pPr algn="ctr"/>
            <a:r>
              <a:rPr lang="en-US" sz="1400" b="1" dirty="0"/>
              <a:t>the throne </a:t>
            </a:r>
            <a:r>
              <a:rPr lang="en-US" sz="1400" dirty="0"/>
              <a:t>- ---24 elders,</a:t>
            </a:r>
          </a:p>
          <a:p>
            <a:pPr algn="ctr"/>
            <a:r>
              <a:rPr lang="en-US" sz="1400" dirty="0"/>
              <a:t>- four living creatures,</a:t>
            </a:r>
          </a:p>
          <a:p>
            <a:pPr algn="ctr"/>
            <a:r>
              <a:rPr lang="en-US" sz="1400" dirty="0"/>
              <a:t>- surroundings (4-8)</a:t>
            </a:r>
          </a:p>
          <a:p>
            <a:endParaRPr lang="en-US" sz="1400" dirty="0"/>
          </a:p>
          <a:p>
            <a:pPr algn="ctr"/>
            <a:r>
              <a:rPr lang="en-US" sz="1400" dirty="0"/>
              <a:t> </a:t>
            </a:r>
            <a:r>
              <a:rPr lang="en-US" sz="1400" b="1" dirty="0"/>
              <a:t>Worship!</a:t>
            </a:r>
            <a:r>
              <a:rPr lang="en-US" sz="1400" dirty="0"/>
              <a:t>  (8b-14)</a:t>
            </a:r>
          </a:p>
        </p:txBody>
      </p:sp>
      <p:sp>
        <p:nvSpPr>
          <p:cNvPr id="4" name="TextBox 3">
            <a:extLst>
              <a:ext uri="{FF2B5EF4-FFF2-40B4-BE49-F238E27FC236}">
                <a16:creationId xmlns:a16="http://schemas.microsoft.com/office/drawing/2014/main" id="{2705C544-5C82-2741-AF9A-C7B0E69D5174}"/>
              </a:ext>
            </a:extLst>
          </p:cNvPr>
          <p:cNvSpPr txBox="1"/>
          <p:nvPr/>
        </p:nvSpPr>
        <p:spPr>
          <a:xfrm>
            <a:off x="4901189" y="978796"/>
            <a:ext cx="1617687" cy="369332"/>
          </a:xfrm>
          <a:prstGeom prst="rect">
            <a:avLst/>
          </a:prstGeom>
          <a:noFill/>
        </p:spPr>
        <p:txBody>
          <a:bodyPr wrap="none" rtlCol="0">
            <a:spAutoFit/>
          </a:bodyPr>
          <a:lstStyle/>
          <a:p>
            <a:r>
              <a:rPr lang="en-US" b="1" dirty="0"/>
              <a:t>First Six Seals:</a:t>
            </a:r>
          </a:p>
        </p:txBody>
      </p:sp>
      <p:sp>
        <p:nvSpPr>
          <p:cNvPr id="14" name="TextBox 13">
            <a:extLst>
              <a:ext uri="{FF2B5EF4-FFF2-40B4-BE49-F238E27FC236}">
                <a16:creationId xmlns:a16="http://schemas.microsoft.com/office/drawing/2014/main" id="{6AED1D98-F4EA-7946-BA56-25E5368A546C}"/>
              </a:ext>
            </a:extLst>
          </p:cNvPr>
          <p:cNvSpPr txBox="1"/>
          <p:nvPr/>
        </p:nvSpPr>
        <p:spPr>
          <a:xfrm>
            <a:off x="3786106" y="4234193"/>
            <a:ext cx="906017" cy="830997"/>
          </a:xfrm>
          <a:prstGeom prst="rect">
            <a:avLst/>
          </a:prstGeom>
          <a:noFill/>
        </p:spPr>
        <p:txBody>
          <a:bodyPr wrap="none" rtlCol="0">
            <a:spAutoFit/>
          </a:bodyPr>
          <a:lstStyle/>
          <a:p>
            <a:pPr algn="ctr"/>
            <a:r>
              <a:rPr lang="en-US" sz="1600" dirty="0"/>
              <a:t>Scroll w/</a:t>
            </a:r>
          </a:p>
          <a:p>
            <a:pPr algn="ctr"/>
            <a:r>
              <a:rPr lang="en-US" sz="1600" dirty="0"/>
              <a:t>Seven</a:t>
            </a:r>
          </a:p>
          <a:p>
            <a:pPr algn="ctr"/>
            <a:r>
              <a:rPr lang="en-US" sz="1600" dirty="0"/>
              <a:t>Seals (1)</a:t>
            </a:r>
          </a:p>
        </p:txBody>
      </p:sp>
      <p:sp>
        <p:nvSpPr>
          <p:cNvPr id="15" name="TextBox 14">
            <a:extLst>
              <a:ext uri="{FF2B5EF4-FFF2-40B4-BE49-F238E27FC236}">
                <a16:creationId xmlns:a16="http://schemas.microsoft.com/office/drawing/2014/main" id="{4F78C6E7-4C36-B34D-BE75-3D51A1297E19}"/>
              </a:ext>
            </a:extLst>
          </p:cNvPr>
          <p:cNvSpPr txBox="1"/>
          <p:nvPr/>
        </p:nvSpPr>
        <p:spPr>
          <a:xfrm>
            <a:off x="2687186" y="4829227"/>
            <a:ext cx="1018484" cy="738664"/>
          </a:xfrm>
          <a:prstGeom prst="rect">
            <a:avLst/>
          </a:prstGeom>
          <a:noFill/>
        </p:spPr>
        <p:txBody>
          <a:bodyPr wrap="none" rtlCol="0">
            <a:spAutoFit/>
          </a:bodyPr>
          <a:lstStyle/>
          <a:p>
            <a:pPr algn="ctr"/>
            <a:r>
              <a:rPr lang="en-US" sz="1400" dirty="0"/>
              <a:t>“Sing holy, </a:t>
            </a:r>
          </a:p>
          <a:p>
            <a:pPr algn="ctr"/>
            <a:r>
              <a:rPr lang="en-US" sz="1400" dirty="0"/>
              <a:t>holy, holy”</a:t>
            </a:r>
          </a:p>
          <a:p>
            <a:pPr algn="ctr"/>
            <a:r>
              <a:rPr lang="en-US" sz="1400" dirty="0"/>
              <a:t>(8)</a:t>
            </a:r>
          </a:p>
        </p:txBody>
      </p:sp>
    </p:spTree>
    <p:extLst>
      <p:ext uri="{BB962C8B-B14F-4D97-AF65-F5344CB8AC3E}">
        <p14:creationId xmlns:p14="http://schemas.microsoft.com/office/powerpoint/2010/main" val="322116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0E0A08E-4A85-3D43-BA8F-47CBF6403E0F}"/>
              </a:ext>
            </a:extLst>
          </p:cNvPr>
          <p:cNvCxnSpPr>
            <a:cxnSpLocks/>
          </p:cNvCxnSpPr>
          <p:nvPr/>
        </p:nvCxnSpPr>
        <p:spPr>
          <a:xfrm>
            <a:off x="532228" y="11430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8D95550-EBB0-7C4E-9FD1-18BDE4E3A5BF}"/>
              </a:ext>
            </a:extLst>
          </p:cNvPr>
          <p:cNvCxnSpPr>
            <a:cxnSpLocks/>
          </p:cNvCxnSpPr>
          <p:nvPr/>
        </p:nvCxnSpPr>
        <p:spPr>
          <a:xfrm>
            <a:off x="16002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B8FEDB6-0599-9A46-A926-D46AFE31E813}"/>
              </a:ext>
            </a:extLst>
          </p:cNvPr>
          <p:cNvCxnSpPr>
            <a:cxnSpLocks/>
          </p:cNvCxnSpPr>
          <p:nvPr/>
        </p:nvCxnSpPr>
        <p:spPr>
          <a:xfrm>
            <a:off x="25908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70FBB55-01BA-ED47-AEFD-9FC03146BE34}"/>
              </a:ext>
            </a:extLst>
          </p:cNvPr>
          <p:cNvCxnSpPr>
            <a:cxnSpLocks/>
          </p:cNvCxnSpPr>
          <p:nvPr/>
        </p:nvCxnSpPr>
        <p:spPr>
          <a:xfrm>
            <a:off x="37338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D629E4-FC01-7F41-B06A-912323B64780}"/>
              </a:ext>
            </a:extLst>
          </p:cNvPr>
          <p:cNvCxnSpPr>
            <a:cxnSpLocks/>
          </p:cNvCxnSpPr>
          <p:nvPr/>
        </p:nvCxnSpPr>
        <p:spPr>
          <a:xfrm>
            <a:off x="4724400" y="10668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7F1C704-7493-8F46-83BD-34154C57A477}"/>
              </a:ext>
            </a:extLst>
          </p:cNvPr>
          <p:cNvCxnSpPr>
            <a:cxnSpLocks/>
          </p:cNvCxnSpPr>
          <p:nvPr/>
        </p:nvCxnSpPr>
        <p:spPr>
          <a:xfrm>
            <a:off x="6705600" y="11430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33168B-A661-D84E-8572-FB7205AFE6CB}"/>
              </a:ext>
            </a:extLst>
          </p:cNvPr>
          <p:cNvCxnSpPr>
            <a:cxnSpLocks/>
          </p:cNvCxnSpPr>
          <p:nvPr/>
        </p:nvCxnSpPr>
        <p:spPr>
          <a:xfrm>
            <a:off x="8745499" y="11430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2655AF9-B93F-EA46-8C1B-BE8E6897ADB5}"/>
              </a:ext>
            </a:extLst>
          </p:cNvPr>
          <p:cNvCxnSpPr>
            <a:cxnSpLocks/>
          </p:cNvCxnSpPr>
          <p:nvPr/>
        </p:nvCxnSpPr>
        <p:spPr>
          <a:xfrm flipH="1">
            <a:off x="532228" y="106680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CA8FEA9-D898-DC41-B48C-76F6FFC5FA30}"/>
              </a:ext>
            </a:extLst>
          </p:cNvPr>
          <p:cNvCxnSpPr>
            <a:cxnSpLocks/>
          </p:cNvCxnSpPr>
          <p:nvPr/>
        </p:nvCxnSpPr>
        <p:spPr>
          <a:xfrm flipH="1">
            <a:off x="545675" y="6553200"/>
            <a:ext cx="817255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4B56C5B-57E3-A94A-B467-4D6C6563E293}"/>
              </a:ext>
            </a:extLst>
          </p:cNvPr>
          <p:cNvCxnSpPr>
            <a:cxnSpLocks/>
          </p:cNvCxnSpPr>
          <p:nvPr/>
        </p:nvCxnSpPr>
        <p:spPr>
          <a:xfrm flipH="1">
            <a:off x="532228" y="304800"/>
            <a:ext cx="20574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1C85F08-1472-AC4D-9178-DF1567AB4F01}"/>
              </a:ext>
            </a:extLst>
          </p:cNvPr>
          <p:cNvCxnSpPr>
            <a:cxnSpLocks/>
          </p:cNvCxnSpPr>
          <p:nvPr/>
        </p:nvCxnSpPr>
        <p:spPr>
          <a:xfrm flipV="1">
            <a:off x="532228" y="3810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8D3175E-7CF8-EB43-83D2-BA45097197CA}"/>
              </a:ext>
            </a:extLst>
          </p:cNvPr>
          <p:cNvCxnSpPr>
            <a:cxnSpLocks/>
          </p:cNvCxnSpPr>
          <p:nvPr/>
        </p:nvCxnSpPr>
        <p:spPr>
          <a:xfrm flipV="1">
            <a:off x="2589628" y="3810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B05D9C0-5ACA-514A-96FE-EBB5831C069C}"/>
              </a:ext>
            </a:extLst>
          </p:cNvPr>
          <p:cNvCxnSpPr>
            <a:cxnSpLocks/>
          </p:cNvCxnSpPr>
          <p:nvPr/>
        </p:nvCxnSpPr>
        <p:spPr>
          <a:xfrm flipH="1">
            <a:off x="2589628" y="304800"/>
            <a:ext cx="213477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3A49FF6-4362-4447-9346-9908EBF71AAA}"/>
              </a:ext>
            </a:extLst>
          </p:cNvPr>
          <p:cNvCxnSpPr>
            <a:cxnSpLocks/>
          </p:cNvCxnSpPr>
          <p:nvPr/>
        </p:nvCxnSpPr>
        <p:spPr>
          <a:xfrm flipV="1">
            <a:off x="4724400" y="3048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2622E6-70D2-7646-9035-B26E2089DA15}"/>
              </a:ext>
            </a:extLst>
          </p:cNvPr>
          <p:cNvCxnSpPr>
            <a:cxnSpLocks/>
          </p:cNvCxnSpPr>
          <p:nvPr/>
        </p:nvCxnSpPr>
        <p:spPr>
          <a:xfrm flipH="1">
            <a:off x="4724400" y="293914"/>
            <a:ext cx="1981200" cy="108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53FBD59-C62F-994A-8C2B-8A22D0BADC66}"/>
              </a:ext>
            </a:extLst>
          </p:cNvPr>
          <p:cNvCxnSpPr>
            <a:cxnSpLocks/>
          </p:cNvCxnSpPr>
          <p:nvPr/>
        </p:nvCxnSpPr>
        <p:spPr>
          <a:xfrm flipV="1">
            <a:off x="6705600" y="293914"/>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488EAD7-D5EA-4046-85A9-D5DBF1495638}"/>
              </a:ext>
            </a:extLst>
          </p:cNvPr>
          <p:cNvCxnSpPr>
            <a:cxnSpLocks/>
          </p:cNvCxnSpPr>
          <p:nvPr/>
        </p:nvCxnSpPr>
        <p:spPr>
          <a:xfrm flipH="1">
            <a:off x="6705600" y="283028"/>
            <a:ext cx="1981200" cy="1088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B814F0A-8514-E14E-AE0A-6D434ADD8FFC}"/>
              </a:ext>
            </a:extLst>
          </p:cNvPr>
          <p:cNvCxnSpPr>
            <a:cxnSpLocks/>
          </p:cNvCxnSpPr>
          <p:nvPr/>
        </p:nvCxnSpPr>
        <p:spPr>
          <a:xfrm flipV="1">
            <a:off x="8745499" y="283028"/>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B26B14C-3E66-D447-99EC-2D1007314503}"/>
              </a:ext>
            </a:extLst>
          </p:cNvPr>
          <p:cNvCxnSpPr>
            <a:cxnSpLocks/>
          </p:cNvCxnSpPr>
          <p:nvPr/>
        </p:nvCxnSpPr>
        <p:spPr>
          <a:xfrm flipH="1">
            <a:off x="4731737" y="30480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3E39C60-CB66-B543-B7EC-648B474FBFDE}"/>
              </a:ext>
            </a:extLst>
          </p:cNvPr>
          <p:cNvCxnSpPr>
            <a:cxnSpLocks/>
          </p:cNvCxnSpPr>
          <p:nvPr/>
        </p:nvCxnSpPr>
        <p:spPr>
          <a:xfrm flipH="1">
            <a:off x="4731737" y="5105400"/>
            <a:ext cx="19812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EE8898E-C431-7945-B253-E7510DA9B269}"/>
              </a:ext>
            </a:extLst>
          </p:cNvPr>
          <p:cNvSpPr txBox="1"/>
          <p:nvPr/>
        </p:nvSpPr>
        <p:spPr>
          <a:xfrm>
            <a:off x="585486" y="362634"/>
            <a:ext cx="2039341" cy="646331"/>
          </a:xfrm>
          <a:prstGeom prst="rect">
            <a:avLst/>
          </a:prstGeom>
          <a:noFill/>
        </p:spPr>
        <p:txBody>
          <a:bodyPr wrap="none" rtlCol="0">
            <a:spAutoFit/>
          </a:bodyPr>
          <a:lstStyle/>
          <a:p>
            <a:r>
              <a:rPr lang="en-US" b="1" dirty="0"/>
              <a:t>Christ Among the</a:t>
            </a:r>
          </a:p>
          <a:p>
            <a:r>
              <a:rPr lang="en-US" b="1" dirty="0"/>
              <a:t>Lampstands -- 1-3</a:t>
            </a:r>
          </a:p>
        </p:txBody>
      </p:sp>
      <p:sp>
        <p:nvSpPr>
          <p:cNvPr id="41" name="TextBox 40">
            <a:extLst>
              <a:ext uri="{FF2B5EF4-FFF2-40B4-BE49-F238E27FC236}">
                <a16:creationId xmlns:a16="http://schemas.microsoft.com/office/drawing/2014/main" id="{0636BFA2-9A5A-9143-ACD5-6158E8A2EEB7}"/>
              </a:ext>
            </a:extLst>
          </p:cNvPr>
          <p:cNvSpPr txBox="1"/>
          <p:nvPr/>
        </p:nvSpPr>
        <p:spPr>
          <a:xfrm>
            <a:off x="2588456" y="382592"/>
            <a:ext cx="1955408" cy="646331"/>
          </a:xfrm>
          <a:prstGeom prst="rect">
            <a:avLst/>
          </a:prstGeom>
          <a:noFill/>
        </p:spPr>
        <p:txBody>
          <a:bodyPr wrap="none" rtlCol="0">
            <a:spAutoFit/>
          </a:bodyPr>
          <a:lstStyle/>
          <a:p>
            <a:pPr algn="ctr"/>
            <a:r>
              <a:rPr lang="en-US" b="1" dirty="0"/>
              <a:t>The Throne Scene</a:t>
            </a:r>
          </a:p>
          <a:p>
            <a:pPr algn="ctr"/>
            <a:r>
              <a:rPr lang="en-US" b="1" dirty="0"/>
              <a:t>-- 4-5</a:t>
            </a:r>
          </a:p>
        </p:txBody>
      </p:sp>
      <p:sp>
        <p:nvSpPr>
          <p:cNvPr id="43" name="TextBox 42">
            <a:extLst>
              <a:ext uri="{FF2B5EF4-FFF2-40B4-BE49-F238E27FC236}">
                <a16:creationId xmlns:a16="http://schemas.microsoft.com/office/drawing/2014/main" id="{36F8618D-83EA-EB42-8196-D4059E737D0A}"/>
              </a:ext>
            </a:extLst>
          </p:cNvPr>
          <p:cNvSpPr txBox="1"/>
          <p:nvPr/>
        </p:nvSpPr>
        <p:spPr>
          <a:xfrm>
            <a:off x="4657975" y="400735"/>
            <a:ext cx="2128724" cy="646331"/>
          </a:xfrm>
          <a:prstGeom prst="rect">
            <a:avLst/>
          </a:prstGeom>
          <a:noFill/>
        </p:spPr>
        <p:txBody>
          <a:bodyPr wrap="none" rtlCol="0">
            <a:spAutoFit/>
          </a:bodyPr>
          <a:lstStyle/>
          <a:p>
            <a:pPr algn="ctr"/>
            <a:r>
              <a:rPr lang="en-US" b="1" dirty="0"/>
              <a:t>Loosing of</a:t>
            </a:r>
          </a:p>
          <a:p>
            <a:pPr algn="ctr"/>
            <a:r>
              <a:rPr lang="en-US" b="1" dirty="0"/>
              <a:t>Seven Seals -- 6-8:2</a:t>
            </a:r>
          </a:p>
        </p:txBody>
      </p:sp>
      <p:sp>
        <p:nvSpPr>
          <p:cNvPr id="45" name="TextBox 44">
            <a:extLst>
              <a:ext uri="{FF2B5EF4-FFF2-40B4-BE49-F238E27FC236}">
                <a16:creationId xmlns:a16="http://schemas.microsoft.com/office/drawing/2014/main" id="{3E722A12-8133-4E4F-9247-D1C61B27283A}"/>
              </a:ext>
            </a:extLst>
          </p:cNvPr>
          <p:cNvSpPr txBox="1"/>
          <p:nvPr/>
        </p:nvSpPr>
        <p:spPr>
          <a:xfrm>
            <a:off x="6619263" y="391551"/>
            <a:ext cx="2248949" cy="646331"/>
          </a:xfrm>
          <a:prstGeom prst="rect">
            <a:avLst/>
          </a:prstGeom>
          <a:noFill/>
        </p:spPr>
        <p:txBody>
          <a:bodyPr wrap="none" rtlCol="0">
            <a:spAutoFit/>
          </a:bodyPr>
          <a:lstStyle/>
          <a:p>
            <a:pPr algn="ctr"/>
            <a:r>
              <a:rPr lang="en-US" b="1" dirty="0"/>
              <a:t>The Seven Trumpets </a:t>
            </a:r>
          </a:p>
          <a:p>
            <a:pPr algn="ctr"/>
            <a:r>
              <a:rPr lang="en-US" b="1" dirty="0"/>
              <a:t>8-11</a:t>
            </a:r>
          </a:p>
        </p:txBody>
      </p:sp>
      <p:sp>
        <p:nvSpPr>
          <p:cNvPr id="46" name="TextBox 45">
            <a:extLst>
              <a:ext uri="{FF2B5EF4-FFF2-40B4-BE49-F238E27FC236}">
                <a16:creationId xmlns:a16="http://schemas.microsoft.com/office/drawing/2014/main" id="{3B6CA949-BEF2-554A-8F3F-DAB927FF3A20}"/>
              </a:ext>
            </a:extLst>
          </p:cNvPr>
          <p:cNvSpPr txBox="1"/>
          <p:nvPr/>
        </p:nvSpPr>
        <p:spPr>
          <a:xfrm>
            <a:off x="717992" y="1095719"/>
            <a:ext cx="853526" cy="646331"/>
          </a:xfrm>
          <a:prstGeom prst="rect">
            <a:avLst/>
          </a:prstGeom>
          <a:noFill/>
        </p:spPr>
        <p:txBody>
          <a:bodyPr wrap="square" rtlCol="0">
            <a:spAutoFit/>
          </a:bodyPr>
          <a:lstStyle/>
          <a:p>
            <a:pPr algn="ctr"/>
            <a:r>
              <a:rPr lang="en-US" b="1" dirty="0"/>
              <a:t>Christ</a:t>
            </a:r>
          </a:p>
          <a:p>
            <a:pPr algn="ctr"/>
            <a:r>
              <a:rPr lang="en-US" b="1" dirty="0"/>
              <a:t>1</a:t>
            </a:r>
          </a:p>
        </p:txBody>
      </p:sp>
      <p:sp>
        <p:nvSpPr>
          <p:cNvPr id="47" name="TextBox 46">
            <a:extLst>
              <a:ext uri="{FF2B5EF4-FFF2-40B4-BE49-F238E27FC236}">
                <a16:creationId xmlns:a16="http://schemas.microsoft.com/office/drawing/2014/main" id="{631510EB-B8C7-EB42-A658-8A5F3839638E}"/>
              </a:ext>
            </a:extLst>
          </p:cNvPr>
          <p:cNvSpPr txBox="1"/>
          <p:nvPr/>
        </p:nvSpPr>
        <p:spPr>
          <a:xfrm>
            <a:off x="1556599" y="1409178"/>
            <a:ext cx="1152881" cy="1969770"/>
          </a:xfrm>
          <a:prstGeom prst="rect">
            <a:avLst/>
          </a:prstGeom>
          <a:noFill/>
        </p:spPr>
        <p:txBody>
          <a:bodyPr wrap="none" rtlCol="0">
            <a:spAutoFit/>
          </a:bodyPr>
          <a:lstStyle/>
          <a:p>
            <a:pPr algn="ctr"/>
            <a:r>
              <a:rPr lang="en-US" b="1" dirty="0"/>
              <a:t>Letters</a:t>
            </a:r>
          </a:p>
          <a:p>
            <a:pPr algn="ctr"/>
            <a:r>
              <a:rPr lang="en-US" b="1" dirty="0"/>
              <a:t>to the</a:t>
            </a:r>
          </a:p>
          <a:p>
            <a:pPr algn="ctr"/>
            <a:r>
              <a:rPr lang="en-US" b="1" dirty="0"/>
              <a:t>seven </a:t>
            </a:r>
          </a:p>
          <a:p>
            <a:pPr algn="ctr"/>
            <a:r>
              <a:rPr lang="en-US" b="1" dirty="0"/>
              <a:t>Churches</a:t>
            </a:r>
          </a:p>
          <a:p>
            <a:pPr algn="ctr"/>
            <a:r>
              <a:rPr lang="en-US" sz="1400" dirty="0"/>
              <a:t>(lampstands)</a:t>
            </a:r>
          </a:p>
          <a:p>
            <a:pPr algn="ctr"/>
            <a:endParaRPr lang="en-US" b="1" dirty="0"/>
          </a:p>
          <a:p>
            <a:pPr algn="ctr"/>
            <a:r>
              <a:rPr lang="en-US" b="1" dirty="0"/>
              <a:t>2-3</a:t>
            </a:r>
          </a:p>
        </p:txBody>
      </p:sp>
      <p:sp>
        <p:nvSpPr>
          <p:cNvPr id="48" name="TextBox 47">
            <a:extLst>
              <a:ext uri="{FF2B5EF4-FFF2-40B4-BE49-F238E27FC236}">
                <a16:creationId xmlns:a16="http://schemas.microsoft.com/office/drawing/2014/main" id="{99573E27-36F0-0945-B3CF-9A7729067E8D}"/>
              </a:ext>
            </a:extLst>
          </p:cNvPr>
          <p:cNvSpPr txBox="1"/>
          <p:nvPr/>
        </p:nvSpPr>
        <p:spPr>
          <a:xfrm>
            <a:off x="1568721" y="3626711"/>
            <a:ext cx="1103187" cy="1877437"/>
          </a:xfrm>
          <a:prstGeom prst="rect">
            <a:avLst/>
          </a:prstGeom>
          <a:noFill/>
        </p:spPr>
        <p:txBody>
          <a:bodyPr wrap="none" rtlCol="0">
            <a:spAutoFit/>
          </a:bodyPr>
          <a:lstStyle/>
          <a:p>
            <a:r>
              <a:rPr lang="en-US" sz="1400" dirty="0"/>
              <a:t>Ephesus</a:t>
            </a:r>
          </a:p>
          <a:p>
            <a:r>
              <a:rPr lang="en-US" sz="1400" dirty="0"/>
              <a:t>Smyrna</a:t>
            </a:r>
          </a:p>
          <a:p>
            <a:r>
              <a:rPr lang="en-US" sz="1400" dirty="0"/>
              <a:t>Pergamum</a:t>
            </a:r>
          </a:p>
          <a:p>
            <a:r>
              <a:rPr lang="en-US" sz="1400" dirty="0"/>
              <a:t>Thyatira</a:t>
            </a:r>
          </a:p>
          <a:p>
            <a:r>
              <a:rPr lang="en-US" sz="1400" dirty="0"/>
              <a:t>Sardis</a:t>
            </a:r>
          </a:p>
          <a:p>
            <a:r>
              <a:rPr lang="en-US" sz="1400" dirty="0"/>
              <a:t>Philadelphia</a:t>
            </a:r>
          </a:p>
          <a:p>
            <a:r>
              <a:rPr lang="en-US" sz="1400" dirty="0"/>
              <a:t>Laodicea</a:t>
            </a:r>
          </a:p>
          <a:p>
            <a:endParaRPr lang="en-US" dirty="0"/>
          </a:p>
        </p:txBody>
      </p:sp>
      <p:sp>
        <p:nvSpPr>
          <p:cNvPr id="49" name="TextBox 48">
            <a:extLst>
              <a:ext uri="{FF2B5EF4-FFF2-40B4-BE49-F238E27FC236}">
                <a16:creationId xmlns:a16="http://schemas.microsoft.com/office/drawing/2014/main" id="{BAE6279B-AC22-994B-B791-C9F084796D91}"/>
              </a:ext>
            </a:extLst>
          </p:cNvPr>
          <p:cNvSpPr txBox="1"/>
          <p:nvPr/>
        </p:nvSpPr>
        <p:spPr>
          <a:xfrm>
            <a:off x="2549167" y="1426005"/>
            <a:ext cx="1242648" cy="923330"/>
          </a:xfrm>
          <a:prstGeom prst="rect">
            <a:avLst/>
          </a:prstGeom>
          <a:noFill/>
        </p:spPr>
        <p:txBody>
          <a:bodyPr wrap="none" rtlCol="0">
            <a:spAutoFit/>
          </a:bodyPr>
          <a:lstStyle/>
          <a:p>
            <a:pPr algn="ctr"/>
            <a:r>
              <a:rPr lang="en-US" b="1" dirty="0"/>
              <a:t>God on</a:t>
            </a:r>
          </a:p>
          <a:p>
            <a:pPr algn="ctr"/>
            <a:r>
              <a:rPr lang="en-US" b="1" dirty="0"/>
              <a:t>the throne</a:t>
            </a:r>
          </a:p>
          <a:p>
            <a:pPr algn="ctr"/>
            <a:r>
              <a:rPr lang="en-US" b="1" dirty="0"/>
              <a:t>4</a:t>
            </a:r>
          </a:p>
        </p:txBody>
      </p:sp>
      <p:sp>
        <p:nvSpPr>
          <p:cNvPr id="50" name="TextBox 49">
            <a:extLst>
              <a:ext uri="{FF2B5EF4-FFF2-40B4-BE49-F238E27FC236}">
                <a16:creationId xmlns:a16="http://schemas.microsoft.com/office/drawing/2014/main" id="{877FF568-4C44-6547-A0DA-E3F19117F902}"/>
              </a:ext>
            </a:extLst>
          </p:cNvPr>
          <p:cNvSpPr txBox="1"/>
          <p:nvPr/>
        </p:nvSpPr>
        <p:spPr>
          <a:xfrm>
            <a:off x="3692238" y="1426005"/>
            <a:ext cx="1101584" cy="2862322"/>
          </a:xfrm>
          <a:prstGeom prst="rect">
            <a:avLst/>
          </a:prstGeom>
          <a:noFill/>
        </p:spPr>
        <p:txBody>
          <a:bodyPr wrap="none" rtlCol="0">
            <a:spAutoFit/>
          </a:bodyPr>
          <a:lstStyle/>
          <a:p>
            <a:pPr algn="ctr"/>
            <a:r>
              <a:rPr lang="en-US" b="1" dirty="0"/>
              <a:t>Christ, </a:t>
            </a:r>
          </a:p>
          <a:p>
            <a:pPr algn="ctr"/>
            <a:r>
              <a:rPr lang="en-US" b="1" dirty="0"/>
              <a:t>the lion,</a:t>
            </a:r>
          </a:p>
          <a:p>
            <a:pPr algn="ctr"/>
            <a:r>
              <a:rPr lang="en-US" b="1" dirty="0"/>
              <a:t>who was </a:t>
            </a:r>
          </a:p>
          <a:p>
            <a:pPr algn="ctr"/>
            <a:r>
              <a:rPr lang="en-US" b="1" dirty="0"/>
              <a:t>slain, is</a:t>
            </a:r>
          </a:p>
          <a:p>
            <a:pPr algn="ctr"/>
            <a:r>
              <a:rPr lang="en-US" b="1" dirty="0"/>
              <a:t>worthy</a:t>
            </a:r>
          </a:p>
          <a:p>
            <a:pPr algn="ctr"/>
            <a:r>
              <a:rPr lang="en-US" b="1" dirty="0"/>
              <a:t>to take</a:t>
            </a:r>
          </a:p>
          <a:p>
            <a:pPr algn="ctr"/>
            <a:r>
              <a:rPr lang="en-US" b="1" dirty="0"/>
              <a:t>the Book</a:t>
            </a:r>
          </a:p>
          <a:p>
            <a:pPr algn="ctr"/>
            <a:endParaRPr lang="en-US" b="1" dirty="0"/>
          </a:p>
          <a:p>
            <a:pPr algn="ctr"/>
            <a:r>
              <a:rPr lang="en-US" b="1" dirty="0"/>
              <a:t>5 </a:t>
            </a:r>
          </a:p>
          <a:p>
            <a:pPr algn="ctr"/>
            <a:endParaRPr lang="en-US" b="1" dirty="0"/>
          </a:p>
        </p:txBody>
      </p:sp>
      <p:sp>
        <p:nvSpPr>
          <p:cNvPr id="51" name="TextBox 50">
            <a:extLst>
              <a:ext uri="{FF2B5EF4-FFF2-40B4-BE49-F238E27FC236}">
                <a16:creationId xmlns:a16="http://schemas.microsoft.com/office/drawing/2014/main" id="{B84E5A89-D842-7E4E-8615-246A42E689CC}"/>
              </a:ext>
            </a:extLst>
          </p:cNvPr>
          <p:cNvSpPr txBox="1"/>
          <p:nvPr/>
        </p:nvSpPr>
        <p:spPr>
          <a:xfrm>
            <a:off x="4823146" y="1292787"/>
            <a:ext cx="1854935" cy="2092881"/>
          </a:xfrm>
          <a:prstGeom prst="rect">
            <a:avLst/>
          </a:prstGeom>
          <a:noFill/>
        </p:spPr>
        <p:txBody>
          <a:bodyPr wrap="square" rtlCol="0">
            <a:spAutoFit/>
          </a:bodyPr>
          <a:lstStyle/>
          <a:p>
            <a:r>
              <a:rPr lang="en-US" sz="1400" b="1" dirty="0"/>
              <a:t>White horse </a:t>
            </a:r>
            <a:r>
              <a:rPr lang="en-US" sz="1400" dirty="0"/>
              <a:t>- </a:t>
            </a:r>
            <a:r>
              <a:rPr lang="en-US" sz="1400" i="1" dirty="0"/>
              <a:t>victory</a:t>
            </a:r>
            <a:endParaRPr lang="en-US" sz="1400" b="1" i="1" dirty="0"/>
          </a:p>
          <a:p>
            <a:r>
              <a:rPr lang="en-US" sz="1400" b="1" dirty="0"/>
              <a:t>Red horse </a:t>
            </a:r>
            <a:r>
              <a:rPr lang="en-US" sz="1400" dirty="0"/>
              <a:t>-</a:t>
            </a:r>
            <a:r>
              <a:rPr lang="en-US" sz="1400" i="1" dirty="0"/>
              <a:t>war</a:t>
            </a:r>
            <a:endParaRPr lang="en-US" sz="1400" b="1" i="1" dirty="0"/>
          </a:p>
          <a:p>
            <a:r>
              <a:rPr lang="en-US" sz="1400" b="1" dirty="0"/>
              <a:t>Black horse </a:t>
            </a:r>
            <a:r>
              <a:rPr lang="en-US" sz="1400" dirty="0"/>
              <a:t>- </a:t>
            </a:r>
            <a:r>
              <a:rPr lang="en-US" sz="1400" i="1" dirty="0"/>
              <a:t>famine</a:t>
            </a:r>
          </a:p>
          <a:p>
            <a:r>
              <a:rPr lang="en-US" sz="1400" b="1" dirty="0"/>
              <a:t>Pale horse </a:t>
            </a:r>
            <a:r>
              <a:rPr lang="en-US" sz="1400" i="1" dirty="0"/>
              <a:t>- death</a:t>
            </a:r>
            <a:endParaRPr lang="en-US" sz="1400" b="1" i="1" dirty="0"/>
          </a:p>
          <a:p>
            <a:r>
              <a:rPr lang="en-US" sz="1400" b="1" dirty="0"/>
              <a:t>Souls under altar </a:t>
            </a:r>
            <a:r>
              <a:rPr lang="en-US" sz="1400" dirty="0"/>
              <a:t>- </a:t>
            </a:r>
            <a:r>
              <a:rPr lang="en-US" sz="1400" i="1" dirty="0"/>
              <a:t>persecution</a:t>
            </a:r>
            <a:endParaRPr lang="en-US" sz="1400" b="1" i="1" dirty="0"/>
          </a:p>
          <a:p>
            <a:r>
              <a:rPr lang="en-US" sz="1400" b="1" dirty="0"/>
              <a:t>Shake up of nature - </a:t>
            </a:r>
            <a:r>
              <a:rPr lang="en-US" sz="1400" i="1" dirty="0"/>
              <a:t>judgment</a:t>
            </a:r>
          </a:p>
          <a:p>
            <a:pPr algn="ctr"/>
            <a:endParaRPr lang="en-US" b="1" dirty="0"/>
          </a:p>
        </p:txBody>
      </p:sp>
      <p:sp>
        <p:nvSpPr>
          <p:cNvPr id="52" name="TextBox 51">
            <a:extLst>
              <a:ext uri="{FF2B5EF4-FFF2-40B4-BE49-F238E27FC236}">
                <a16:creationId xmlns:a16="http://schemas.microsoft.com/office/drawing/2014/main" id="{E2F161C1-070F-F648-B7A3-D24D58D76A17}"/>
              </a:ext>
            </a:extLst>
          </p:cNvPr>
          <p:cNvSpPr txBox="1"/>
          <p:nvPr/>
        </p:nvSpPr>
        <p:spPr>
          <a:xfrm>
            <a:off x="4801900" y="3120069"/>
            <a:ext cx="1854935" cy="800219"/>
          </a:xfrm>
          <a:prstGeom prst="rect">
            <a:avLst/>
          </a:prstGeom>
          <a:noFill/>
        </p:spPr>
        <p:txBody>
          <a:bodyPr wrap="square" rtlCol="0">
            <a:spAutoFit/>
          </a:bodyPr>
          <a:lstStyle/>
          <a:p>
            <a:pPr algn="ctr"/>
            <a:r>
              <a:rPr lang="en-US" b="1" dirty="0"/>
              <a:t>Interlude -- 7</a:t>
            </a:r>
          </a:p>
          <a:p>
            <a:r>
              <a:rPr lang="en-US" sz="1400" b="1" dirty="0"/>
              <a:t>Who is able to stand? (</a:t>
            </a:r>
            <a:r>
              <a:rPr lang="en-US" sz="1400" dirty="0"/>
              <a:t>6:17)</a:t>
            </a:r>
            <a:endParaRPr lang="en-US" sz="1400" b="1" dirty="0"/>
          </a:p>
        </p:txBody>
      </p:sp>
      <p:sp>
        <p:nvSpPr>
          <p:cNvPr id="53" name="TextBox 52">
            <a:extLst>
              <a:ext uri="{FF2B5EF4-FFF2-40B4-BE49-F238E27FC236}">
                <a16:creationId xmlns:a16="http://schemas.microsoft.com/office/drawing/2014/main" id="{D6C5EDD3-0598-F74D-9815-E61276795E7B}"/>
              </a:ext>
            </a:extLst>
          </p:cNvPr>
          <p:cNvSpPr txBox="1"/>
          <p:nvPr/>
        </p:nvSpPr>
        <p:spPr>
          <a:xfrm>
            <a:off x="4675581" y="3842452"/>
            <a:ext cx="2093230"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Sealing of the 144,000</a:t>
            </a:r>
          </a:p>
          <a:p>
            <a:pPr marL="285750" indent="-285750">
              <a:buFont typeface="Arial" panose="020B0604020202020204" pitchFamily="34" charset="0"/>
              <a:buChar char="•"/>
            </a:pPr>
            <a:r>
              <a:rPr lang="en-US" sz="1600" dirty="0"/>
              <a:t>Great multitude coming</a:t>
            </a:r>
          </a:p>
          <a:p>
            <a:pPr marL="285750" indent="-285750">
              <a:buFont typeface="Arial" panose="020B0604020202020204" pitchFamily="34" charset="0"/>
              <a:buChar char="•"/>
            </a:pPr>
            <a:r>
              <a:rPr lang="en-US" sz="1600" dirty="0"/>
              <a:t>Out of tribulation</a:t>
            </a:r>
          </a:p>
          <a:p>
            <a:pPr marL="285750" indent="-285750">
              <a:buFont typeface="Arial" panose="020B0604020202020204" pitchFamily="34" charset="0"/>
              <a:buChar char="•"/>
            </a:pPr>
            <a:endParaRPr lang="en-US" sz="1600" b="1" dirty="0"/>
          </a:p>
        </p:txBody>
      </p:sp>
      <p:sp>
        <p:nvSpPr>
          <p:cNvPr id="54" name="TextBox 53">
            <a:extLst>
              <a:ext uri="{FF2B5EF4-FFF2-40B4-BE49-F238E27FC236}">
                <a16:creationId xmlns:a16="http://schemas.microsoft.com/office/drawing/2014/main" id="{E7FEF501-2609-594C-A91E-B98F02EE2E8B}"/>
              </a:ext>
            </a:extLst>
          </p:cNvPr>
          <p:cNvSpPr txBox="1"/>
          <p:nvPr/>
        </p:nvSpPr>
        <p:spPr>
          <a:xfrm>
            <a:off x="4668385" y="5103388"/>
            <a:ext cx="2093230" cy="892552"/>
          </a:xfrm>
          <a:prstGeom prst="rect">
            <a:avLst/>
          </a:prstGeom>
          <a:noFill/>
        </p:spPr>
        <p:txBody>
          <a:bodyPr wrap="square" rtlCol="0">
            <a:spAutoFit/>
          </a:bodyPr>
          <a:lstStyle/>
          <a:p>
            <a:pPr algn="ctr"/>
            <a:r>
              <a:rPr lang="en-US" b="1" dirty="0"/>
              <a:t>Silence in heaven</a:t>
            </a:r>
          </a:p>
          <a:p>
            <a:pPr algn="ctr"/>
            <a:endParaRPr lang="en-US" sz="1600" b="1" dirty="0"/>
          </a:p>
          <a:p>
            <a:pPr algn="ctr"/>
            <a:r>
              <a:rPr lang="en-US" b="1" dirty="0"/>
              <a:t>8:1-2</a:t>
            </a:r>
          </a:p>
        </p:txBody>
      </p:sp>
      <p:sp>
        <p:nvSpPr>
          <p:cNvPr id="55" name="TextBox 54">
            <a:extLst>
              <a:ext uri="{FF2B5EF4-FFF2-40B4-BE49-F238E27FC236}">
                <a16:creationId xmlns:a16="http://schemas.microsoft.com/office/drawing/2014/main" id="{4A9B7766-EF79-E849-ACA1-CD851EE63768}"/>
              </a:ext>
            </a:extLst>
          </p:cNvPr>
          <p:cNvSpPr txBox="1"/>
          <p:nvPr/>
        </p:nvSpPr>
        <p:spPr>
          <a:xfrm>
            <a:off x="6657203" y="1054212"/>
            <a:ext cx="2093230" cy="646331"/>
          </a:xfrm>
          <a:prstGeom prst="rect">
            <a:avLst/>
          </a:prstGeom>
          <a:noFill/>
        </p:spPr>
        <p:txBody>
          <a:bodyPr wrap="square" rtlCol="0">
            <a:spAutoFit/>
          </a:bodyPr>
          <a:lstStyle/>
          <a:p>
            <a:pPr algn="ctr"/>
            <a:r>
              <a:rPr lang="en-US" b="1" dirty="0"/>
              <a:t>Seventh Seal -</a:t>
            </a:r>
          </a:p>
          <a:p>
            <a:pPr algn="ctr"/>
            <a:r>
              <a:rPr lang="en-US" b="1" dirty="0"/>
              <a:t>Trumpets</a:t>
            </a:r>
          </a:p>
        </p:txBody>
      </p:sp>
      <p:sp>
        <p:nvSpPr>
          <p:cNvPr id="56" name="TextBox 55">
            <a:extLst>
              <a:ext uri="{FF2B5EF4-FFF2-40B4-BE49-F238E27FC236}">
                <a16:creationId xmlns:a16="http://schemas.microsoft.com/office/drawing/2014/main" id="{02137BC6-A843-0240-9B9C-D386CB68A546}"/>
              </a:ext>
            </a:extLst>
          </p:cNvPr>
          <p:cNvSpPr txBox="1"/>
          <p:nvPr/>
        </p:nvSpPr>
        <p:spPr>
          <a:xfrm>
            <a:off x="6640874" y="1629800"/>
            <a:ext cx="2093230" cy="1846659"/>
          </a:xfrm>
          <a:prstGeom prst="rect">
            <a:avLst/>
          </a:prstGeom>
          <a:noFill/>
        </p:spPr>
        <p:txBody>
          <a:bodyPr wrap="square" rtlCol="0">
            <a:spAutoFit/>
          </a:bodyPr>
          <a:lstStyle/>
          <a:p>
            <a:pPr marL="342900" indent="-342900">
              <a:buFont typeface="+mj-lt"/>
              <a:buAutoNum type="arabicPeriod"/>
            </a:pPr>
            <a:r>
              <a:rPr lang="en-US" sz="1400" dirty="0"/>
              <a:t>Hail fire, blood on earth </a:t>
            </a:r>
          </a:p>
          <a:p>
            <a:pPr marL="342900" indent="-342900">
              <a:buFont typeface="+mj-lt"/>
              <a:buAutoNum type="arabicPeriod"/>
            </a:pPr>
            <a:r>
              <a:rPr lang="en-US" sz="1400" dirty="0"/>
              <a:t>Like burning mountain cast into sea</a:t>
            </a:r>
          </a:p>
          <a:p>
            <a:pPr marL="342900" indent="-342900">
              <a:buFont typeface="+mj-lt"/>
              <a:buAutoNum type="arabicPeriod"/>
            </a:pPr>
            <a:r>
              <a:rPr lang="en-US" sz="1400" dirty="0"/>
              <a:t>Great star fallen</a:t>
            </a:r>
          </a:p>
          <a:p>
            <a:pPr marL="342900" indent="-342900">
              <a:buFont typeface="+mj-lt"/>
              <a:buAutoNum type="arabicPeriod"/>
            </a:pPr>
            <a:r>
              <a:rPr lang="en-US" sz="1400" dirty="0"/>
              <a:t>Sun, moon, star </a:t>
            </a:r>
          </a:p>
          <a:p>
            <a:pPr marL="342900" indent="-342900" algn="ctr">
              <a:buAutoNum type="arabicPeriod"/>
            </a:pPr>
            <a:endParaRPr lang="en-US" sz="1600" dirty="0"/>
          </a:p>
        </p:txBody>
      </p:sp>
      <p:sp>
        <p:nvSpPr>
          <p:cNvPr id="57" name="TextBox 56">
            <a:extLst>
              <a:ext uri="{FF2B5EF4-FFF2-40B4-BE49-F238E27FC236}">
                <a16:creationId xmlns:a16="http://schemas.microsoft.com/office/drawing/2014/main" id="{6CB7331B-3B39-C347-A74E-FA8599E045EC}"/>
              </a:ext>
            </a:extLst>
          </p:cNvPr>
          <p:cNvSpPr txBox="1"/>
          <p:nvPr/>
        </p:nvSpPr>
        <p:spPr>
          <a:xfrm>
            <a:off x="6611550" y="3174948"/>
            <a:ext cx="2093230" cy="830997"/>
          </a:xfrm>
          <a:prstGeom prst="rect">
            <a:avLst/>
          </a:prstGeom>
          <a:noFill/>
        </p:spPr>
        <p:txBody>
          <a:bodyPr wrap="square" rtlCol="0">
            <a:spAutoFit/>
          </a:bodyPr>
          <a:lstStyle/>
          <a:p>
            <a:pPr algn="ctr"/>
            <a:r>
              <a:rPr lang="en-US" sz="1600" b="1" dirty="0"/>
              <a:t>Flying Eagle Announces Triple Woes</a:t>
            </a:r>
          </a:p>
        </p:txBody>
      </p:sp>
      <p:sp>
        <p:nvSpPr>
          <p:cNvPr id="58" name="TextBox 57">
            <a:extLst>
              <a:ext uri="{FF2B5EF4-FFF2-40B4-BE49-F238E27FC236}">
                <a16:creationId xmlns:a16="http://schemas.microsoft.com/office/drawing/2014/main" id="{383A8AD2-177C-CA4B-9166-C1BE0B32EC54}"/>
              </a:ext>
            </a:extLst>
          </p:cNvPr>
          <p:cNvSpPr txBox="1"/>
          <p:nvPr/>
        </p:nvSpPr>
        <p:spPr>
          <a:xfrm>
            <a:off x="6657203" y="3811385"/>
            <a:ext cx="2093230" cy="523220"/>
          </a:xfrm>
          <a:prstGeom prst="rect">
            <a:avLst/>
          </a:prstGeom>
          <a:noFill/>
        </p:spPr>
        <p:txBody>
          <a:bodyPr wrap="square" rtlCol="0">
            <a:spAutoFit/>
          </a:bodyPr>
          <a:lstStyle/>
          <a:p>
            <a:pPr marL="342900" indent="-342900">
              <a:buFont typeface="+mj-lt"/>
              <a:buAutoNum type="arabicPeriod" startAt="5"/>
            </a:pPr>
            <a:r>
              <a:rPr lang="en-US" sz="1400" dirty="0"/>
              <a:t>Woe 1 - Locusts</a:t>
            </a:r>
          </a:p>
          <a:p>
            <a:pPr marL="342900" indent="-342900">
              <a:buFont typeface="+mj-lt"/>
              <a:buAutoNum type="arabicPeriod" startAt="5"/>
            </a:pPr>
            <a:r>
              <a:rPr lang="en-US" sz="1400" dirty="0"/>
              <a:t>Woe 2 - Armies</a:t>
            </a:r>
          </a:p>
        </p:txBody>
      </p:sp>
      <p:sp>
        <p:nvSpPr>
          <p:cNvPr id="59" name="TextBox 58">
            <a:extLst>
              <a:ext uri="{FF2B5EF4-FFF2-40B4-BE49-F238E27FC236}">
                <a16:creationId xmlns:a16="http://schemas.microsoft.com/office/drawing/2014/main" id="{5B3B99E8-B65C-3046-B503-34432A03C0AB}"/>
              </a:ext>
            </a:extLst>
          </p:cNvPr>
          <p:cNvSpPr txBox="1"/>
          <p:nvPr/>
        </p:nvSpPr>
        <p:spPr>
          <a:xfrm>
            <a:off x="6624997" y="4264573"/>
            <a:ext cx="2093230" cy="646331"/>
          </a:xfrm>
          <a:prstGeom prst="rect">
            <a:avLst/>
          </a:prstGeom>
          <a:noFill/>
        </p:spPr>
        <p:txBody>
          <a:bodyPr wrap="square" rtlCol="0">
            <a:spAutoFit/>
          </a:bodyPr>
          <a:lstStyle/>
          <a:p>
            <a:pPr algn="ctr"/>
            <a:r>
              <a:rPr lang="en-US" b="1" dirty="0"/>
              <a:t>Interlude </a:t>
            </a:r>
          </a:p>
          <a:p>
            <a:pPr algn="ctr"/>
            <a:r>
              <a:rPr lang="en-US" b="1" dirty="0"/>
              <a:t>10:1-11:13</a:t>
            </a:r>
          </a:p>
        </p:txBody>
      </p:sp>
      <p:sp>
        <p:nvSpPr>
          <p:cNvPr id="60" name="TextBox 59">
            <a:extLst>
              <a:ext uri="{FF2B5EF4-FFF2-40B4-BE49-F238E27FC236}">
                <a16:creationId xmlns:a16="http://schemas.microsoft.com/office/drawing/2014/main" id="{42C200F6-93AC-6E41-9E41-7A4D09A1832B}"/>
              </a:ext>
            </a:extLst>
          </p:cNvPr>
          <p:cNvSpPr txBox="1"/>
          <p:nvPr/>
        </p:nvSpPr>
        <p:spPr>
          <a:xfrm>
            <a:off x="6829166" y="4869070"/>
            <a:ext cx="2093230" cy="1169551"/>
          </a:xfrm>
          <a:prstGeom prst="rect">
            <a:avLst/>
          </a:prstGeom>
          <a:noFill/>
        </p:spPr>
        <p:txBody>
          <a:bodyPr wrap="square" rtlCol="0">
            <a:spAutoFit/>
          </a:bodyPr>
          <a:lstStyle/>
          <a:p>
            <a:pPr marL="342900" indent="-342900">
              <a:buFont typeface="+mj-lt"/>
              <a:buAutoNum type="alphaUcPeriod"/>
            </a:pPr>
            <a:r>
              <a:rPr lang="en-US" sz="1400" dirty="0"/>
              <a:t>Angel, seven thunders, little book</a:t>
            </a:r>
          </a:p>
          <a:p>
            <a:pPr marL="342900" indent="-342900">
              <a:buFont typeface="+mj-lt"/>
              <a:buAutoNum type="alphaUcPeriod"/>
            </a:pPr>
            <a:r>
              <a:rPr lang="en-US" sz="1400" dirty="0"/>
              <a:t>Measuring of the temple</a:t>
            </a:r>
          </a:p>
          <a:p>
            <a:pPr marL="342900" indent="-342900">
              <a:buFont typeface="+mj-lt"/>
              <a:buAutoNum type="alphaUcPeriod"/>
            </a:pPr>
            <a:r>
              <a:rPr lang="en-US" sz="1400" dirty="0"/>
              <a:t>Two witnesses</a:t>
            </a:r>
          </a:p>
        </p:txBody>
      </p:sp>
      <p:sp>
        <p:nvSpPr>
          <p:cNvPr id="61" name="TextBox 60">
            <a:extLst>
              <a:ext uri="{FF2B5EF4-FFF2-40B4-BE49-F238E27FC236}">
                <a16:creationId xmlns:a16="http://schemas.microsoft.com/office/drawing/2014/main" id="{B0F81169-51DC-7148-BE05-1F7C3C1D09A5}"/>
              </a:ext>
            </a:extLst>
          </p:cNvPr>
          <p:cNvSpPr txBox="1"/>
          <p:nvPr/>
        </p:nvSpPr>
        <p:spPr>
          <a:xfrm>
            <a:off x="6737066" y="5980145"/>
            <a:ext cx="2061763" cy="523220"/>
          </a:xfrm>
          <a:prstGeom prst="rect">
            <a:avLst/>
          </a:prstGeom>
          <a:noFill/>
        </p:spPr>
        <p:txBody>
          <a:bodyPr wrap="square" rtlCol="0">
            <a:spAutoFit/>
          </a:bodyPr>
          <a:lstStyle/>
          <a:p>
            <a:pPr marL="342900" indent="-342900">
              <a:buFont typeface="+mj-lt"/>
              <a:buAutoNum type="arabicPeriod" startAt="7"/>
            </a:pPr>
            <a:r>
              <a:rPr lang="en-US" sz="1400" dirty="0"/>
              <a:t>Woe 3 - Defeat of powers</a:t>
            </a:r>
          </a:p>
        </p:txBody>
      </p:sp>
      <p:sp>
        <p:nvSpPr>
          <p:cNvPr id="63" name="TextBox 62">
            <a:extLst>
              <a:ext uri="{FF2B5EF4-FFF2-40B4-BE49-F238E27FC236}">
                <a16:creationId xmlns:a16="http://schemas.microsoft.com/office/drawing/2014/main" id="{4A275F18-25D5-734B-9177-5C19ABBA6FE9}"/>
              </a:ext>
            </a:extLst>
          </p:cNvPr>
          <p:cNvSpPr txBox="1"/>
          <p:nvPr/>
        </p:nvSpPr>
        <p:spPr>
          <a:xfrm>
            <a:off x="2090306" y="-48546"/>
            <a:ext cx="4991097" cy="369332"/>
          </a:xfrm>
          <a:prstGeom prst="rect">
            <a:avLst/>
          </a:prstGeom>
          <a:noFill/>
        </p:spPr>
        <p:txBody>
          <a:bodyPr wrap="square" rtlCol="0">
            <a:spAutoFit/>
          </a:bodyPr>
          <a:lstStyle/>
          <a:p>
            <a:r>
              <a:rPr lang="en-US" b="1" dirty="0"/>
              <a:t>THE STRUGGLE ON THE EARTH, Chapters 1-11</a:t>
            </a:r>
          </a:p>
        </p:txBody>
      </p:sp>
      <p:sp>
        <p:nvSpPr>
          <p:cNvPr id="64" name="TextBox 63">
            <a:extLst>
              <a:ext uri="{FF2B5EF4-FFF2-40B4-BE49-F238E27FC236}">
                <a16:creationId xmlns:a16="http://schemas.microsoft.com/office/drawing/2014/main" id="{F2C5DCBE-2440-6A43-A357-49807C08C03E}"/>
              </a:ext>
            </a:extLst>
          </p:cNvPr>
          <p:cNvSpPr txBox="1"/>
          <p:nvPr/>
        </p:nvSpPr>
        <p:spPr>
          <a:xfrm>
            <a:off x="2919062" y="6580349"/>
            <a:ext cx="3874330" cy="307777"/>
          </a:xfrm>
          <a:prstGeom prst="rect">
            <a:avLst/>
          </a:prstGeom>
          <a:noFill/>
        </p:spPr>
        <p:txBody>
          <a:bodyPr wrap="none" rtlCol="0">
            <a:spAutoFit/>
          </a:bodyPr>
          <a:lstStyle/>
          <a:p>
            <a:r>
              <a:rPr lang="en-US" sz="1400" dirty="0"/>
              <a:t>Chart by Ferrell Jenkins (with insertions from RCF)</a:t>
            </a:r>
            <a:endParaRPr lang="en-US" sz="1400" i="1" dirty="0"/>
          </a:p>
        </p:txBody>
      </p:sp>
      <p:sp>
        <p:nvSpPr>
          <p:cNvPr id="2" name="TextBox 1">
            <a:extLst>
              <a:ext uri="{FF2B5EF4-FFF2-40B4-BE49-F238E27FC236}">
                <a16:creationId xmlns:a16="http://schemas.microsoft.com/office/drawing/2014/main" id="{2279F21E-3939-F449-8051-584947ACF522}"/>
              </a:ext>
            </a:extLst>
          </p:cNvPr>
          <p:cNvSpPr txBox="1"/>
          <p:nvPr/>
        </p:nvSpPr>
        <p:spPr>
          <a:xfrm>
            <a:off x="535273" y="1523721"/>
            <a:ext cx="1119217" cy="276999"/>
          </a:xfrm>
          <a:prstGeom prst="rect">
            <a:avLst/>
          </a:prstGeom>
          <a:noFill/>
        </p:spPr>
        <p:txBody>
          <a:bodyPr wrap="none" rtlCol="0">
            <a:spAutoFit/>
          </a:bodyPr>
          <a:lstStyle/>
          <a:p>
            <a:pPr algn="ctr"/>
            <a:r>
              <a:rPr lang="en-US" sz="1200" b="1" dirty="0"/>
              <a:t>7 </a:t>
            </a:r>
            <a:r>
              <a:rPr lang="en-US" sz="1200" b="1" u="sng" dirty="0"/>
              <a:t>Descriptions</a:t>
            </a:r>
          </a:p>
        </p:txBody>
      </p:sp>
      <p:sp>
        <p:nvSpPr>
          <p:cNvPr id="10" name="TextBox 9">
            <a:extLst>
              <a:ext uri="{FF2B5EF4-FFF2-40B4-BE49-F238E27FC236}">
                <a16:creationId xmlns:a16="http://schemas.microsoft.com/office/drawing/2014/main" id="{9CCCA929-B60D-474A-BA34-0A6D3B1A4315}"/>
              </a:ext>
            </a:extLst>
          </p:cNvPr>
          <p:cNvSpPr txBox="1"/>
          <p:nvPr/>
        </p:nvSpPr>
        <p:spPr>
          <a:xfrm>
            <a:off x="625903" y="1856593"/>
            <a:ext cx="1050497" cy="5262979"/>
          </a:xfrm>
          <a:prstGeom prst="rect">
            <a:avLst/>
          </a:prstGeom>
          <a:noFill/>
        </p:spPr>
        <p:txBody>
          <a:bodyPr wrap="square" rtlCol="0">
            <a:spAutoFit/>
          </a:bodyPr>
          <a:lstStyle/>
          <a:p>
            <a:r>
              <a:rPr lang="en-US" sz="1200" dirty="0"/>
              <a:t>1. Faithful </a:t>
            </a:r>
          </a:p>
          <a:p>
            <a:r>
              <a:rPr lang="en-US" sz="1200" dirty="0"/>
              <a:t>Witness1 (5)</a:t>
            </a:r>
          </a:p>
          <a:p>
            <a:endParaRPr lang="en-US" sz="1200" dirty="0"/>
          </a:p>
          <a:p>
            <a:r>
              <a:rPr lang="en-US" sz="1200" dirty="0"/>
              <a:t>2. Firstborn from the dead (5)</a:t>
            </a:r>
          </a:p>
          <a:p>
            <a:endParaRPr lang="en-US" sz="1200" dirty="0"/>
          </a:p>
          <a:p>
            <a:r>
              <a:rPr lang="en-US" sz="1200" dirty="0"/>
              <a:t>3. Ruler over all kings (5)</a:t>
            </a:r>
          </a:p>
          <a:p>
            <a:endParaRPr lang="en-US" sz="1200" dirty="0"/>
          </a:p>
          <a:p>
            <a:r>
              <a:rPr lang="en-US" sz="1200" dirty="0"/>
              <a:t>4. Loved us &amp; washed us from our sins (5)</a:t>
            </a:r>
          </a:p>
          <a:p>
            <a:endParaRPr lang="en-US" sz="1200" dirty="0"/>
          </a:p>
          <a:p>
            <a:r>
              <a:rPr lang="en-US" sz="1200" dirty="0"/>
              <a:t>5. Made us priests  (6)</a:t>
            </a:r>
          </a:p>
          <a:p>
            <a:endParaRPr lang="en-US" sz="1200" dirty="0"/>
          </a:p>
          <a:p>
            <a:r>
              <a:rPr lang="en-US" sz="1200" dirty="0"/>
              <a:t>6. To Him be  glory and dominion forever (6)</a:t>
            </a:r>
          </a:p>
          <a:p>
            <a:endParaRPr lang="en-US" sz="1200" dirty="0"/>
          </a:p>
          <a:p>
            <a:r>
              <a:rPr lang="en-US" sz="1200" dirty="0"/>
              <a:t>7. Is coming in clouds (7)</a:t>
            </a:r>
          </a:p>
          <a:p>
            <a:endParaRPr lang="en-US" sz="1200" dirty="0"/>
          </a:p>
          <a:p>
            <a:endParaRPr lang="en-US" sz="1200" dirty="0"/>
          </a:p>
          <a:p>
            <a:r>
              <a:rPr lang="en-US" sz="1200" dirty="0"/>
              <a:t>  . </a:t>
            </a:r>
          </a:p>
        </p:txBody>
      </p:sp>
      <p:sp>
        <p:nvSpPr>
          <p:cNvPr id="13" name="TextBox 12">
            <a:extLst>
              <a:ext uri="{FF2B5EF4-FFF2-40B4-BE49-F238E27FC236}">
                <a16:creationId xmlns:a16="http://schemas.microsoft.com/office/drawing/2014/main" id="{4219C0FD-FC16-5643-8CAB-43171A2E90A1}"/>
              </a:ext>
            </a:extLst>
          </p:cNvPr>
          <p:cNvSpPr txBox="1"/>
          <p:nvPr/>
        </p:nvSpPr>
        <p:spPr>
          <a:xfrm>
            <a:off x="2570388" y="2585659"/>
            <a:ext cx="1242647" cy="2246769"/>
          </a:xfrm>
          <a:prstGeom prst="rect">
            <a:avLst/>
          </a:prstGeom>
          <a:noFill/>
        </p:spPr>
        <p:txBody>
          <a:bodyPr wrap="square" rtlCol="0">
            <a:spAutoFit/>
          </a:bodyPr>
          <a:lstStyle/>
          <a:p>
            <a:r>
              <a:rPr lang="en-US" sz="1400" b="1" dirty="0"/>
              <a:t>Those around</a:t>
            </a:r>
          </a:p>
          <a:p>
            <a:r>
              <a:rPr lang="en-US" sz="1400" b="1" dirty="0"/>
              <a:t>the throne </a:t>
            </a:r>
            <a:r>
              <a:rPr lang="en-US" sz="1400" dirty="0"/>
              <a:t>- 24 elders, four leaving creatures, surroundings (4-8)</a:t>
            </a:r>
          </a:p>
          <a:p>
            <a:endParaRPr lang="en-US" sz="1400" dirty="0"/>
          </a:p>
          <a:p>
            <a:pPr algn="ctr"/>
            <a:r>
              <a:rPr lang="en-US" sz="1400" dirty="0"/>
              <a:t> </a:t>
            </a:r>
            <a:r>
              <a:rPr lang="en-US" sz="1400" b="1" dirty="0"/>
              <a:t>Worship!</a:t>
            </a:r>
            <a:r>
              <a:rPr lang="en-US" sz="1400" dirty="0"/>
              <a:t>  (8b-14)</a:t>
            </a:r>
          </a:p>
        </p:txBody>
      </p:sp>
      <p:sp>
        <p:nvSpPr>
          <p:cNvPr id="4" name="TextBox 3">
            <a:extLst>
              <a:ext uri="{FF2B5EF4-FFF2-40B4-BE49-F238E27FC236}">
                <a16:creationId xmlns:a16="http://schemas.microsoft.com/office/drawing/2014/main" id="{2705C544-5C82-2741-AF9A-C7B0E69D5174}"/>
              </a:ext>
            </a:extLst>
          </p:cNvPr>
          <p:cNvSpPr txBox="1"/>
          <p:nvPr/>
        </p:nvSpPr>
        <p:spPr>
          <a:xfrm>
            <a:off x="4901189" y="978796"/>
            <a:ext cx="1617687" cy="369332"/>
          </a:xfrm>
          <a:prstGeom prst="rect">
            <a:avLst/>
          </a:prstGeom>
          <a:noFill/>
        </p:spPr>
        <p:txBody>
          <a:bodyPr wrap="none" rtlCol="0">
            <a:spAutoFit/>
          </a:bodyPr>
          <a:lstStyle/>
          <a:p>
            <a:r>
              <a:rPr lang="en-US" b="1" dirty="0"/>
              <a:t>First Six Seals:</a:t>
            </a:r>
          </a:p>
        </p:txBody>
      </p:sp>
      <p:sp>
        <p:nvSpPr>
          <p:cNvPr id="14" name="TextBox 13">
            <a:extLst>
              <a:ext uri="{FF2B5EF4-FFF2-40B4-BE49-F238E27FC236}">
                <a16:creationId xmlns:a16="http://schemas.microsoft.com/office/drawing/2014/main" id="{6AED1D98-F4EA-7946-BA56-25E5368A546C}"/>
              </a:ext>
            </a:extLst>
          </p:cNvPr>
          <p:cNvSpPr txBox="1"/>
          <p:nvPr/>
        </p:nvSpPr>
        <p:spPr>
          <a:xfrm>
            <a:off x="3786106" y="4234193"/>
            <a:ext cx="906017" cy="830997"/>
          </a:xfrm>
          <a:prstGeom prst="rect">
            <a:avLst/>
          </a:prstGeom>
          <a:noFill/>
        </p:spPr>
        <p:txBody>
          <a:bodyPr wrap="none" rtlCol="0">
            <a:spAutoFit/>
          </a:bodyPr>
          <a:lstStyle/>
          <a:p>
            <a:pPr algn="ctr"/>
            <a:r>
              <a:rPr lang="en-US" sz="1600" dirty="0"/>
              <a:t>Scroll w/</a:t>
            </a:r>
          </a:p>
          <a:p>
            <a:pPr algn="ctr"/>
            <a:r>
              <a:rPr lang="en-US" sz="1600" dirty="0"/>
              <a:t>Seven</a:t>
            </a:r>
          </a:p>
          <a:p>
            <a:pPr algn="ctr"/>
            <a:r>
              <a:rPr lang="en-US" sz="1600" dirty="0"/>
              <a:t>Seals (1)</a:t>
            </a:r>
          </a:p>
        </p:txBody>
      </p:sp>
      <p:sp>
        <p:nvSpPr>
          <p:cNvPr id="15" name="TextBox 14">
            <a:extLst>
              <a:ext uri="{FF2B5EF4-FFF2-40B4-BE49-F238E27FC236}">
                <a16:creationId xmlns:a16="http://schemas.microsoft.com/office/drawing/2014/main" id="{F9A0CE86-B627-4747-B150-75D1D3DF65A5}"/>
              </a:ext>
            </a:extLst>
          </p:cNvPr>
          <p:cNvSpPr txBox="1"/>
          <p:nvPr/>
        </p:nvSpPr>
        <p:spPr>
          <a:xfrm>
            <a:off x="561553" y="2906596"/>
            <a:ext cx="8143228" cy="2308324"/>
          </a:xfrm>
          <a:prstGeom prst="rect">
            <a:avLst/>
          </a:prstGeom>
          <a:solidFill>
            <a:schemeClr val="accent1"/>
          </a:solidFill>
        </p:spPr>
        <p:txBody>
          <a:bodyPr wrap="square" rtlCol="0">
            <a:spAutoFit/>
          </a:bodyPr>
          <a:lstStyle/>
          <a:p>
            <a:r>
              <a:rPr lang="en-US" sz="2400" b="1" dirty="0"/>
              <a:t>“Chapters 1-11 focuses on the struggle on earth.  Chapters 12-22 picture Christ and the Dragon in conflict…The reason there is a conflict on the earth is a battle between Christ and Satan.  Chapters 1-11 picture victory from the vantage point of the Christian on earth.  Chapters 12-22 picture victory from the vantage point of God in heaven.” </a:t>
            </a:r>
            <a:r>
              <a:rPr lang="en-US" sz="1600" dirty="0"/>
              <a:t>--- Rader, IBID, page 98</a:t>
            </a:r>
            <a:endParaRPr lang="en-US" sz="2400" dirty="0"/>
          </a:p>
        </p:txBody>
      </p:sp>
    </p:spTree>
    <p:extLst>
      <p:ext uri="{BB962C8B-B14F-4D97-AF65-F5344CB8AC3E}">
        <p14:creationId xmlns:p14="http://schemas.microsoft.com/office/powerpoint/2010/main" val="3749783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87C53BF-9ACB-5046-A794-B0A1C8B13101}"/>
              </a:ext>
            </a:extLst>
          </p:cNvPr>
          <p:cNvCxnSpPr>
            <a:cxnSpLocks/>
          </p:cNvCxnSpPr>
          <p:nvPr/>
        </p:nvCxnSpPr>
        <p:spPr>
          <a:xfrm>
            <a:off x="533400" y="9906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1622E57-48C9-2941-9E90-29E6A132FEC2}"/>
              </a:ext>
            </a:extLst>
          </p:cNvPr>
          <p:cNvCxnSpPr>
            <a:cxnSpLocks/>
          </p:cNvCxnSpPr>
          <p:nvPr/>
        </p:nvCxnSpPr>
        <p:spPr>
          <a:xfrm>
            <a:off x="3048000" y="990600"/>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8E2396B-0EA3-3D46-8EBC-1A456A68516C}"/>
              </a:ext>
            </a:extLst>
          </p:cNvPr>
          <p:cNvCxnSpPr>
            <a:cxnSpLocks/>
          </p:cNvCxnSpPr>
          <p:nvPr/>
        </p:nvCxnSpPr>
        <p:spPr>
          <a:xfrm>
            <a:off x="5809178" y="1007533"/>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76B626-F138-5C48-813F-61CA42DBDA5B}"/>
              </a:ext>
            </a:extLst>
          </p:cNvPr>
          <p:cNvCxnSpPr>
            <a:cxnSpLocks/>
          </p:cNvCxnSpPr>
          <p:nvPr/>
        </p:nvCxnSpPr>
        <p:spPr>
          <a:xfrm>
            <a:off x="8705952" y="1007533"/>
            <a:ext cx="0" cy="54102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298CE92-B616-E34C-95D4-784D88A68428}"/>
              </a:ext>
            </a:extLst>
          </p:cNvPr>
          <p:cNvCxnSpPr>
            <a:cxnSpLocks/>
          </p:cNvCxnSpPr>
          <p:nvPr/>
        </p:nvCxnSpPr>
        <p:spPr>
          <a:xfrm flipH="1">
            <a:off x="533400" y="6417733"/>
            <a:ext cx="817255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5502ABA-D6BD-6544-9A35-8B456C83BAB7}"/>
              </a:ext>
            </a:extLst>
          </p:cNvPr>
          <p:cNvCxnSpPr>
            <a:cxnSpLocks/>
          </p:cNvCxnSpPr>
          <p:nvPr/>
        </p:nvCxnSpPr>
        <p:spPr>
          <a:xfrm flipH="1">
            <a:off x="533400" y="1007533"/>
            <a:ext cx="817255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5AF6C9A-149A-C945-91AE-EC208B48FADB}"/>
              </a:ext>
            </a:extLst>
          </p:cNvPr>
          <p:cNvSpPr txBox="1"/>
          <p:nvPr/>
        </p:nvSpPr>
        <p:spPr>
          <a:xfrm>
            <a:off x="1828800" y="0"/>
            <a:ext cx="5857309" cy="400110"/>
          </a:xfrm>
          <a:prstGeom prst="rect">
            <a:avLst/>
          </a:prstGeom>
          <a:noFill/>
        </p:spPr>
        <p:txBody>
          <a:bodyPr wrap="none" rtlCol="0">
            <a:spAutoFit/>
          </a:bodyPr>
          <a:lstStyle/>
          <a:p>
            <a:r>
              <a:rPr lang="en-US" sz="2000" b="1" dirty="0"/>
              <a:t>DEEPER SPIRITUAL BACKGROUND, </a:t>
            </a:r>
            <a:r>
              <a:rPr lang="en-US" sz="2000" dirty="0"/>
              <a:t>Chapters 12-22</a:t>
            </a:r>
            <a:endParaRPr lang="en-US" sz="2000" b="1" dirty="0"/>
          </a:p>
        </p:txBody>
      </p:sp>
      <p:cxnSp>
        <p:nvCxnSpPr>
          <p:cNvPr id="9" name="Straight Connector 8">
            <a:extLst>
              <a:ext uri="{FF2B5EF4-FFF2-40B4-BE49-F238E27FC236}">
                <a16:creationId xmlns:a16="http://schemas.microsoft.com/office/drawing/2014/main" id="{FF69424D-B7A7-2542-AED2-2703FA8CA4BA}"/>
              </a:ext>
            </a:extLst>
          </p:cNvPr>
          <p:cNvCxnSpPr>
            <a:cxnSpLocks/>
          </p:cNvCxnSpPr>
          <p:nvPr/>
        </p:nvCxnSpPr>
        <p:spPr>
          <a:xfrm flipH="1">
            <a:off x="533400" y="400110"/>
            <a:ext cx="8172552"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529ADA-30CC-FB45-BF13-29EEE5BE081B}"/>
              </a:ext>
            </a:extLst>
          </p:cNvPr>
          <p:cNvCxnSpPr>
            <a:cxnSpLocks/>
          </p:cNvCxnSpPr>
          <p:nvPr/>
        </p:nvCxnSpPr>
        <p:spPr>
          <a:xfrm flipV="1">
            <a:off x="532228" y="3810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498D3B-27FB-2E42-ACC8-C76F9D5FD6FD}"/>
              </a:ext>
            </a:extLst>
          </p:cNvPr>
          <p:cNvCxnSpPr>
            <a:cxnSpLocks/>
          </p:cNvCxnSpPr>
          <p:nvPr/>
        </p:nvCxnSpPr>
        <p:spPr>
          <a:xfrm flipV="1">
            <a:off x="3048000" y="40011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FCB29C0-8031-8643-963D-43755A624FEA}"/>
              </a:ext>
            </a:extLst>
          </p:cNvPr>
          <p:cNvCxnSpPr>
            <a:cxnSpLocks/>
          </p:cNvCxnSpPr>
          <p:nvPr/>
        </p:nvCxnSpPr>
        <p:spPr>
          <a:xfrm flipV="1">
            <a:off x="5809178" y="42551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37B91F-1DCA-D54C-9A73-F0FD0DA13442}"/>
              </a:ext>
            </a:extLst>
          </p:cNvPr>
          <p:cNvCxnSpPr>
            <a:cxnSpLocks/>
          </p:cNvCxnSpPr>
          <p:nvPr/>
        </p:nvCxnSpPr>
        <p:spPr>
          <a:xfrm flipV="1">
            <a:off x="8705952" y="381000"/>
            <a:ext cx="0" cy="7620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BDB6CB-F6F7-F244-BD3F-B6069C951D31}"/>
              </a:ext>
            </a:extLst>
          </p:cNvPr>
          <p:cNvCxnSpPr>
            <a:cxnSpLocks/>
          </p:cNvCxnSpPr>
          <p:nvPr/>
        </p:nvCxnSpPr>
        <p:spPr>
          <a:xfrm flipH="1">
            <a:off x="567267" y="3124200"/>
            <a:ext cx="248073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F62116C-1F10-EF4B-9972-DA0D479A2EC7}"/>
              </a:ext>
            </a:extLst>
          </p:cNvPr>
          <p:cNvCxnSpPr>
            <a:cxnSpLocks/>
          </p:cNvCxnSpPr>
          <p:nvPr/>
        </p:nvCxnSpPr>
        <p:spPr>
          <a:xfrm flipH="1">
            <a:off x="3048001" y="3429000"/>
            <a:ext cx="276117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72033F-0C1B-C74C-B2EA-9D569B24C53D}"/>
              </a:ext>
            </a:extLst>
          </p:cNvPr>
          <p:cNvCxnSpPr>
            <a:cxnSpLocks/>
          </p:cNvCxnSpPr>
          <p:nvPr/>
        </p:nvCxnSpPr>
        <p:spPr>
          <a:xfrm flipH="1">
            <a:off x="3124200" y="4267200"/>
            <a:ext cx="268497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694549-72C0-4A43-A644-E34B68CE3F63}"/>
              </a:ext>
            </a:extLst>
          </p:cNvPr>
          <p:cNvCxnSpPr>
            <a:cxnSpLocks/>
          </p:cNvCxnSpPr>
          <p:nvPr/>
        </p:nvCxnSpPr>
        <p:spPr>
          <a:xfrm flipH="1">
            <a:off x="5809178" y="2209800"/>
            <a:ext cx="2896775"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A7C790-399A-F540-97B6-2EDE3332BE34}"/>
              </a:ext>
            </a:extLst>
          </p:cNvPr>
          <p:cNvSpPr txBox="1"/>
          <p:nvPr/>
        </p:nvSpPr>
        <p:spPr>
          <a:xfrm>
            <a:off x="3625012" y="6568644"/>
            <a:ext cx="1989327" cy="307777"/>
          </a:xfrm>
          <a:prstGeom prst="rect">
            <a:avLst/>
          </a:prstGeom>
          <a:noFill/>
        </p:spPr>
        <p:txBody>
          <a:bodyPr wrap="none" rtlCol="0">
            <a:spAutoFit/>
          </a:bodyPr>
          <a:lstStyle/>
          <a:p>
            <a:r>
              <a:rPr lang="en-US" sz="1400" dirty="0"/>
              <a:t>Chart by Ferrell Jenkins,</a:t>
            </a:r>
            <a:endParaRPr lang="en-US" sz="1400" i="1" dirty="0"/>
          </a:p>
        </p:txBody>
      </p:sp>
      <p:sp>
        <p:nvSpPr>
          <p:cNvPr id="23" name="TextBox 22">
            <a:extLst>
              <a:ext uri="{FF2B5EF4-FFF2-40B4-BE49-F238E27FC236}">
                <a16:creationId xmlns:a16="http://schemas.microsoft.com/office/drawing/2014/main" id="{DDF86D48-2F9B-364F-BFBE-52F24553C656}"/>
              </a:ext>
            </a:extLst>
          </p:cNvPr>
          <p:cNvSpPr txBox="1"/>
          <p:nvPr/>
        </p:nvSpPr>
        <p:spPr>
          <a:xfrm>
            <a:off x="479511" y="342686"/>
            <a:ext cx="2575108" cy="707886"/>
          </a:xfrm>
          <a:prstGeom prst="rect">
            <a:avLst/>
          </a:prstGeom>
          <a:noFill/>
        </p:spPr>
        <p:txBody>
          <a:bodyPr wrap="square" rtlCol="0">
            <a:spAutoFit/>
          </a:bodyPr>
          <a:lstStyle/>
          <a:p>
            <a:pPr algn="ctr"/>
            <a:r>
              <a:rPr lang="en-US" sz="2000" b="1" dirty="0"/>
              <a:t>War </a:t>
            </a:r>
            <a:r>
              <a:rPr lang="en-US" sz="1400" b="1" dirty="0"/>
              <a:t>(the struggle between right and wrong)</a:t>
            </a:r>
            <a:r>
              <a:rPr lang="en-US" sz="2000" b="1" dirty="0"/>
              <a:t> -</a:t>
            </a:r>
            <a:r>
              <a:rPr lang="en-US" b="1" dirty="0"/>
              <a:t>12-14</a:t>
            </a:r>
          </a:p>
        </p:txBody>
      </p:sp>
      <p:sp>
        <p:nvSpPr>
          <p:cNvPr id="24" name="TextBox 23">
            <a:extLst>
              <a:ext uri="{FF2B5EF4-FFF2-40B4-BE49-F238E27FC236}">
                <a16:creationId xmlns:a16="http://schemas.microsoft.com/office/drawing/2014/main" id="{914B3EC6-775A-6E49-BBD5-199915A4C217}"/>
              </a:ext>
            </a:extLst>
          </p:cNvPr>
          <p:cNvSpPr txBox="1"/>
          <p:nvPr/>
        </p:nvSpPr>
        <p:spPr>
          <a:xfrm>
            <a:off x="3151802" y="372042"/>
            <a:ext cx="2678351" cy="646331"/>
          </a:xfrm>
          <a:prstGeom prst="rect">
            <a:avLst/>
          </a:prstGeom>
          <a:noFill/>
        </p:spPr>
        <p:txBody>
          <a:bodyPr wrap="square" rtlCol="0">
            <a:spAutoFit/>
          </a:bodyPr>
          <a:lstStyle/>
          <a:p>
            <a:r>
              <a:rPr lang="en-US" b="1" dirty="0"/>
              <a:t>7 Angels with 7 Bowls of Wrath - 15-16</a:t>
            </a:r>
          </a:p>
        </p:txBody>
      </p:sp>
      <p:sp>
        <p:nvSpPr>
          <p:cNvPr id="25" name="TextBox 24">
            <a:extLst>
              <a:ext uri="{FF2B5EF4-FFF2-40B4-BE49-F238E27FC236}">
                <a16:creationId xmlns:a16="http://schemas.microsoft.com/office/drawing/2014/main" id="{31CCDDCC-8C45-2341-BDE9-CF0F04573CD4}"/>
              </a:ext>
            </a:extLst>
          </p:cNvPr>
          <p:cNvSpPr txBox="1"/>
          <p:nvPr/>
        </p:nvSpPr>
        <p:spPr>
          <a:xfrm>
            <a:off x="5809178" y="381000"/>
            <a:ext cx="3106217" cy="646330"/>
          </a:xfrm>
          <a:prstGeom prst="rect">
            <a:avLst/>
          </a:prstGeom>
          <a:noFill/>
        </p:spPr>
        <p:txBody>
          <a:bodyPr wrap="square" rtlCol="0">
            <a:spAutoFit/>
          </a:bodyPr>
          <a:lstStyle/>
          <a:p>
            <a:r>
              <a:rPr lang="en-US" b="1" dirty="0"/>
              <a:t>Fall of Babylon --- the Harlot</a:t>
            </a:r>
          </a:p>
          <a:p>
            <a:r>
              <a:rPr lang="en-US" b="1" dirty="0"/>
              <a:t> -17:1-19:10 </a:t>
            </a:r>
          </a:p>
        </p:txBody>
      </p:sp>
      <p:sp>
        <p:nvSpPr>
          <p:cNvPr id="30" name="TextBox 29">
            <a:extLst>
              <a:ext uri="{FF2B5EF4-FFF2-40B4-BE49-F238E27FC236}">
                <a16:creationId xmlns:a16="http://schemas.microsoft.com/office/drawing/2014/main" id="{DE74025B-69C8-BF44-8188-0113FDA0B833}"/>
              </a:ext>
            </a:extLst>
          </p:cNvPr>
          <p:cNvSpPr txBox="1"/>
          <p:nvPr/>
        </p:nvSpPr>
        <p:spPr>
          <a:xfrm>
            <a:off x="838274" y="1046435"/>
            <a:ext cx="1902509" cy="369332"/>
          </a:xfrm>
          <a:prstGeom prst="rect">
            <a:avLst/>
          </a:prstGeom>
          <a:noFill/>
        </p:spPr>
        <p:txBody>
          <a:bodyPr wrap="none" rtlCol="0">
            <a:spAutoFit/>
          </a:bodyPr>
          <a:lstStyle/>
          <a:p>
            <a:r>
              <a:rPr lang="en-US" b="1" dirty="0"/>
              <a:t>Seven Characters</a:t>
            </a:r>
          </a:p>
        </p:txBody>
      </p:sp>
      <p:sp>
        <p:nvSpPr>
          <p:cNvPr id="31" name="TextBox 30">
            <a:extLst>
              <a:ext uri="{FF2B5EF4-FFF2-40B4-BE49-F238E27FC236}">
                <a16:creationId xmlns:a16="http://schemas.microsoft.com/office/drawing/2014/main" id="{CB8DD11F-8477-CB49-A21B-4347346C9443}"/>
              </a:ext>
            </a:extLst>
          </p:cNvPr>
          <p:cNvSpPr txBox="1"/>
          <p:nvPr/>
        </p:nvSpPr>
        <p:spPr>
          <a:xfrm>
            <a:off x="560395" y="1428512"/>
            <a:ext cx="2433680" cy="1523494"/>
          </a:xfrm>
          <a:prstGeom prst="rect">
            <a:avLst/>
          </a:prstGeom>
          <a:noFill/>
        </p:spPr>
        <p:txBody>
          <a:bodyPr wrap="none" rtlCol="0">
            <a:spAutoFit/>
          </a:bodyPr>
          <a:lstStyle/>
          <a:p>
            <a:r>
              <a:rPr lang="en-US" dirty="0"/>
              <a:t>1. </a:t>
            </a:r>
            <a:r>
              <a:rPr lang="en-US" sz="1500" dirty="0"/>
              <a:t>Woman -</a:t>
            </a:r>
            <a:r>
              <a:rPr lang="en-US" sz="1500" i="1" dirty="0"/>
              <a:t>remnant</a:t>
            </a:r>
          </a:p>
          <a:p>
            <a:r>
              <a:rPr lang="en-US" sz="1500" dirty="0"/>
              <a:t>2. Dragon - </a:t>
            </a:r>
            <a:r>
              <a:rPr lang="en-US" sz="1500" i="1" dirty="0"/>
              <a:t>Satan</a:t>
            </a:r>
            <a:endParaRPr lang="en-US" sz="1500" dirty="0"/>
          </a:p>
          <a:p>
            <a:r>
              <a:rPr lang="en-US" sz="1500" dirty="0"/>
              <a:t>3. Man-child - </a:t>
            </a:r>
            <a:r>
              <a:rPr lang="en-US" sz="1500" i="1" dirty="0"/>
              <a:t>Christ</a:t>
            </a:r>
            <a:endParaRPr lang="en-US" sz="1500" dirty="0"/>
          </a:p>
          <a:p>
            <a:r>
              <a:rPr lang="en-US" sz="1500" dirty="0"/>
              <a:t>4. Sea-Beast -</a:t>
            </a:r>
            <a:r>
              <a:rPr lang="en-US" sz="1500" i="1" dirty="0"/>
              <a:t>political power</a:t>
            </a:r>
            <a:endParaRPr lang="en-US" sz="1500" dirty="0"/>
          </a:p>
          <a:p>
            <a:r>
              <a:rPr lang="en-US" sz="1500" dirty="0"/>
              <a:t>5. Earth-Beast </a:t>
            </a:r>
            <a:r>
              <a:rPr lang="en-US" sz="1500" i="1" dirty="0"/>
              <a:t>- false religion</a:t>
            </a:r>
          </a:p>
          <a:p>
            <a:r>
              <a:rPr lang="en-US" sz="1500" dirty="0"/>
              <a:t>6. Lamb on Mt. Zion -</a:t>
            </a:r>
            <a:r>
              <a:rPr lang="en-US" sz="1500" i="1" dirty="0"/>
              <a:t>Christ</a:t>
            </a:r>
            <a:endParaRPr lang="en-US" sz="1500" dirty="0"/>
          </a:p>
        </p:txBody>
      </p:sp>
      <p:sp>
        <p:nvSpPr>
          <p:cNvPr id="32" name="TextBox 31">
            <a:extLst>
              <a:ext uri="{FF2B5EF4-FFF2-40B4-BE49-F238E27FC236}">
                <a16:creationId xmlns:a16="http://schemas.microsoft.com/office/drawing/2014/main" id="{A35F1DAC-03DD-F740-8073-09BA66AB3C9D}"/>
              </a:ext>
            </a:extLst>
          </p:cNvPr>
          <p:cNvSpPr txBox="1"/>
          <p:nvPr/>
        </p:nvSpPr>
        <p:spPr>
          <a:xfrm>
            <a:off x="546220" y="3149599"/>
            <a:ext cx="2492029" cy="369332"/>
          </a:xfrm>
          <a:prstGeom prst="rect">
            <a:avLst/>
          </a:prstGeom>
          <a:noFill/>
        </p:spPr>
        <p:txBody>
          <a:bodyPr wrap="none" rtlCol="0">
            <a:spAutoFit/>
          </a:bodyPr>
          <a:lstStyle/>
          <a:p>
            <a:r>
              <a:rPr lang="en-US" b="1" dirty="0"/>
              <a:t>The Voice of the Angels</a:t>
            </a:r>
          </a:p>
        </p:txBody>
      </p:sp>
      <p:sp>
        <p:nvSpPr>
          <p:cNvPr id="33" name="TextBox 32">
            <a:extLst>
              <a:ext uri="{FF2B5EF4-FFF2-40B4-BE49-F238E27FC236}">
                <a16:creationId xmlns:a16="http://schemas.microsoft.com/office/drawing/2014/main" id="{402E9817-3A50-744E-8EC8-FE4EFAA6CE59}"/>
              </a:ext>
            </a:extLst>
          </p:cNvPr>
          <p:cNvSpPr txBox="1"/>
          <p:nvPr/>
        </p:nvSpPr>
        <p:spPr>
          <a:xfrm>
            <a:off x="688804" y="3552076"/>
            <a:ext cx="2282997" cy="1077218"/>
          </a:xfrm>
          <a:prstGeom prst="rect">
            <a:avLst/>
          </a:prstGeom>
          <a:noFill/>
        </p:spPr>
        <p:txBody>
          <a:bodyPr wrap="none" rtlCol="0">
            <a:spAutoFit/>
          </a:bodyPr>
          <a:lstStyle/>
          <a:p>
            <a:r>
              <a:rPr lang="en-US" sz="1600" dirty="0"/>
              <a:t>- The gospel of salvation</a:t>
            </a:r>
          </a:p>
          <a:p>
            <a:r>
              <a:rPr lang="en-US" sz="1600" dirty="0"/>
              <a:t>- Fallen is Babylon</a:t>
            </a:r>
          </a:p>
          <a:p>
            <a:r>
              <a:rPr lang="en-US" sz="1600" dirty="0"/>
              <a:t>- Destruction to </a:t>
            </a:r>
          </a:p>
          <a:p>
            <a:r>
              <a:rPr lang="en-US" sz="1600" dirty="0"/>
              <a:t>worshippers of the Beast</a:t>
            </a:r>
          </a:p>
        </p:txBody>
      </p:sp>
      <p:sp>
        <p:nvSpPr>
          <p:cNvPr id="34" name="TextBox 33">
            <a:extLst>
              <a:ext uri="{FF2B5EF4-FFF2-40B4-BE49-F238E27FC236}">
                <a16:creationId xmlns:a16="http://schemas.microsoft.com/office/drawing/2014/main" id="{C6EFEE36-C92B-3545-BABA-CD1B303F9072}"/>
              </a:ext>
            </a:extLst>
          </p:cNvPr>
          <p:cNvSpPr txBox="1"/>
          <p:nvPr/>
        </p:nvSpPr>
        <p:spPr>
          <a:xfrm>
            <a:off x="633516" y="4794493"/>
            <a:ext cx="2105961" cy="369332"/>
          </a:xfrm>
          <a:prstGeom prst="rect">
            <a:avLst/>
          </a:prstGeom>
          <a:noFill/>
        </p:spPr>
        <p:txBody>
          <a:bodyPr wrap="none" rtlCol="0">
            <a:spAutoFit/>
          </a:bodyPr>
          <a:lstStyle/>
          <a:p>
            <a:r>
              <a:rPr lang="en-US" b="1" dirty="0"/>
              <a:t>Voice From Heaven</a:t>
            </a:r>
          </a:p>
        </p:txBody>
      </p:sp>
      <p:sp>
        <p:nvSpPr>
          <p:cNvPr id="36" name="TextBox 35">
            <a:extLst>
              <a:ext uri="{FF2B5EF4-FFF2-40B4-BE49-F238E27FC236}">
                <a16:creationId xmlns:a16="http://schemas.microsoft.com/office/drawing/2014/main" id="{C478C247-FBEE-8C4C-BD88-C44145B16921}"/>
              </a:ext>
            </a:extLst>
          </p:cNvPr>
          <p:cNvSpPr txBox="1"/>
          <p:nvPr/>
        </p:nvSpPr>
        <p:spPr>
          <a:xfrm>
            <a:off x="599266" y="5105464"/>
            <a:ext cx="2515643" cy="850308"/>
          </a:xfrm>
          <a:prstGeom prst="rect">
            <a:avLst/>
          </a:prstGeom>
          <a:noFill/>
        </p:spPr>
        <p:txBody>
          <a:bodyPr wrap="square" rtlCol="0">
            <a:spAutoFit/>
          </a:bodyPr>
          <a:lstStyle/>
          <a:p>
            <a:r>
              <a:rPr lang="en-US" sz="1600" dirty="0"/>
              <a:t>7. One like the Son of man, judgment (righteous rewarded - vindication)</a:t>
            </a:r>
          </a:p>
        </p:txBody>
      </p:sp>
      <p:cxnSp>
        <p:nvCxnSpPr>
          <p:cNvPr id="37" name="Straight Connector 36">
            <a:extLst>
              <a:ext uri="{FF2B5EF4-FFF2-40B4-BE49-F238E27FC236}">
                <a16:creationId xmlns:a16="http://schemas.microsoft.com/office/drawing/2014/main" id="{16DDF808-0A39-4E41-A674-0CEA5F29C0B3}"/>
              </a:ext>
            </a:extLst>
          </p:cNvPr>
          <p:cNvCxnSpPr>
            <a:cxnSpLocks/>
          </p:cNvCxnSpPr>
          <p:nvPr/>
        </p:nvCxnSpPr>
        <p:spPr>
          <a:xfrm flipH="1">
            <a:off x="604819" y="4803181"/>
            <a:ext cx="24431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ADFA9AAE-02A2-EA47-90DF-BE6F77C7B9CD}"/>
              </a:ext>
            </a:extLst>
          </p:cNvPr>
          <p:cNvSpPr txBox="1"/>
          <p:nvPr/>
        </p:nvSpPr>
        <p:spPr>
          <a:xfrm>
            <a:off x="682014" y="5851755"/>
            <a:ext cx="2316468" cy="830997"/>
          </a:xfrm>
          <a:prstGeom prst="rect">
            <a:avLst/>
          </a:prstGeom>
          <a:noFill/>
        </p:spPr>
        <p:txBody>
          <a:bodyPr wrap="none" rtlCol="0">
            <a:spAutoFit/>
          </a:bodyPr>
          <a:lstStyle/>
          <a:p>
            <a:pPr marL="342900" indent="-342900">
              <a:buAutoNum type="alphaUcPeriod"/>
            </a:pPr>
            <a:r>
              <a:rPr lang="en-US" sz="1600" dirty="0"/>
              <a:t>Reaps the earth</a:t>
            </a:r>
          </a:p>
          <a:p>
            <a:pPr marL="342900" indent="-342900">
              <a:buAutoNum type="alphaUcPeriod"/>
            </a:pPr>
            <a:r>
              <a:rPr lang="en-US" sz="1600" dirty="0"/>
              <a:t>Treads the winepress</a:t>
            </a:r>
          </a:p>
          <a:p>
            <a:pPr marL="342900" indent="-342900">
              <a:buAutoNum type="alphaUcPeriod"/>
            </a:pPr>
            <a:endParaRPr lang="en-US" sz="1600" dirty="0"/>
          </a:p>
        </p:txBody>
      </p:sp>
      <p:sp>
        <p:nvSpPr>
          <p:cNvPr id="40" name="TextBox 39">
            <a:extLst>
              <a:ext uri="{FF2B5EF4-FFF2-40B4-BE49-F238E27FC236}">
                <a16:creationId xmlns:a16="http://schemas.microsoft.com/office/drawing/2014/main" id="{FAE97B5B-0D22-8C4A-82B3-9B20A5B339ED}"/>
              </a:ext>
            </a:extLst>
          </p:cNvPr>
          <p:cNvSpPr txBox="1"/>
          <p:nvPr/>
        </p:nvSpPr>
        <p:spPr>
          <a:xfrm>
            <a:off x="3359612" y="998415"/>
            <a:ext cx="2102307" cy="369332"/>
          </a:xfrm>
          <a:prstGeom prst="rect">
            <a:avLst/>
          </a:prstGeom>
          <a:noFill/>
        </p:spPr>
        <p:txBody>
          <a:bodyPr wrap="none" rtlCol="0">
            <a:spAutoFit/>
          </a:bodyPr>
          <a:lstStyle/>
          <a:p>
            <a:r>
              <a:rPr lang="en-US" b="1" dirty="0"/>
              <a:t>Seven Last Plagues</a:t>
            </a:r>
          </a:p>
        </p:txBody>
      </p:sp>
      <p:sp>
        <p:nvSpPr>
          <p:cNvPr id="41" name="TextBox 40">
            <a:extLst>
              <a:ext uri="{FF2B5EF4-FFF2-40B4-BE49-F238E27FC236}">
                <a16:creationId xmlns:a16="http://schemas.microsoft.com/office/drawing/2014/main" id="{98390C99-7604-B243-993D-946681FFE981}"/>
              </a:ext>
            </a:extLst>
          </p:cNvPr>
          <p:cNvSpPr txBox="1"/>
          <p:nvPr/>
        </p:nvSpPr>
        <p:spPr>
          <a:xfrm>
            <a:off x="3087767" y="1314948"/>
            <a:ext cx="2836033" cy="2062103"/>
          </a:xfrm>
          <a:prstGeom prst="rect">
            <a:avLst/>
          </a:prstGeom>
          <a:noFill/>
        </p:spPr>
        <p:txBody>
          <a:bodyPr wrap="none" rtlCol="0">
            <a:spAutoFit/>
          </a:bodyPr>
          <a:lstStyle/>
          <a:p>
            <a:pPr marL="342900" indent="-342900">
              <a:buFont typeface="+mj-lt"/>
              <a:buAutoNum type="arabicPeriod"/>
            </a:pPr>
            <a:r>
              <a:rPr lang="en-US" sz="1600" dirty="0"/>
              <a:t>Earth -- grievous sore on </a:t>
            </a:r>
            <a:br>
              <a:rPr lang="en-US" sz="1600" dirty="0"/>
            </a:br>
            <a:r>
              <a:rPr lang="en-US" sz="1600" dirty="0"/>
              <a:t>men</a:t>
            </a:r>
          </a:p>
          <a:p>
            <a:pPr marL="342900" indent="-342900">
              <a:buFont typeface="+mj-lt"/>
              <a:buAutoNum type="arabicPeriod"/>
            </a:pPr>
            <a:r>
              <a:rPr lang="en-US" sz="1600" dirty="0"/>
              <a:t>Sea turned to blood </a:t>
            </a:r>
          </a:p>
          <a:p>
            <a:pPr marL="342900" indent="-342900">
              <a:buFont typeface="+mj-lt"/>
              <a:buAutoNum type="arabicPeriod"/>
            </a:pPr>
            <a:r>
              <a:rPr lang="en-US" sz="1600" dirty="0"/>
              <a:t>Rivers, springs of blood</a:t>
            </a:r>
          </a:p>
          <a:p>
            <a:pPr marL="342900" indent="-342900">
              <a:buFont typeface="+mj-lt"/>
              <a:buAutoNum type="arabicPeriod"/>
            </a:pPr>
            <a:r>
              <a:rPr lang="en-US" sz="1600" dirty="0"/>
              <a:t>Sun scorched men with fire</a:t>
            </a:r>
          </a:p>
          <a:p>
            <a:pPr marL="342900" indent="-342900">
              <a:buFont typeface="+mj-lt"/>
              <a:buAutoNum type="arabicPeriod"/>
            </a:pPr>
            <a:r>
              <a:rPr lang="en-US" sz="1600" dirty="0"/>
              <a:t>Darkness upon the beast, </a:t>
            </a:r>
          </a:p>
          <a:p>
            <a:pPr marL="342900" indent="-342900">
              <a:buFont typeface="+mj-lt"/>
              <a:buAutoNum type="arabicPeriod"/>
            </a:pPr>
            <a:r>
              <a:rPr lang="en-US" sz="1600" dirty="0"/>
              <a:t>men gnawed tongues</a:t>
            </a:r>
          </a:p>
          <a:p>
            <a:pPr marL="342900" indent="-342900">
              <a:buFont typeface="+mj-lt"/>
              <a:buAutoNum type="arabicPeriod"/>
            </a:pPr>
            <a:r>
              <a:rPr lang="en-US" sz="1600" dirty="0"/>
              <a:t>Army from River Euphrates</a:t>
            </a:r>
          </a:p>
        </p:txBody>
      </p:sp>
      <p:sp>
        <p:nvSpPr>
          <p:cNvPr id="42" name="TextBox 41">
            <a:extLst>
              <a:ext uri="{FF2B5EF4-FFF2-40B4-BE49-F238E27FC236}">
                <a16:creationId xmlns:a16="http://schemas.microsoft.com/office/drawing/2014/main" id="{17BA24E7-2A2F-7B4B-96F5-5DC420EE4385}"/>
              </a:ext>
            </a:extLst>
          </p:cNvPr>
          <p:cNvSpPr txBox="1"/>
          <p:nvPr/>
        </p:nvSpPr>
        <p:spPr>
          <a:xfrm>
            <a:off x="3038249" y="3430519"/>
            <a:ext cx="2830326" cy="800219"/>
          </a:xfrm>
          <a:prstGeom prst="rect">
            <a:avLst/>
          </a:prstGeom>
          <a:noFill/>
        </p:spPr>
        <p:txBody>
          <a:bodyPr wrap="square" rtlCol="0">
            <a:spAutoFit/>
          </a:bodyPr>
          <a:lstStyle/>
          <a:p>
            <a:r>
              <a:rPr lang="en-US" b="1" dirty="0"/>
              <a:t>   Battle of Armageddon</a:t>
            </a:r>
            <a:endParaRPr lang="en-US" dirty="0"/>
          </a:p>
          <a:p>
            <a:r>
              <a:rPr lang="en-US" sz="1400" i="1" dirty="0"/>
              <a:t>(the decisive battle between the forces of Satan and the Lamb of God)</a:t>
            </a:r>
          </a:p>
        </p:txBody>
      </p:sp>
      <p:sp>
        <p:nvSpPr>
          <p:cNvPr id="44" name="TextBox 43">
            <a:extLst>
              <a:ext uri="{FF2B5EF4-FFF2-40B4-BE49-F238E27FC236}">
                <a16:creationId xmlns:a16="http://schemas.microsoft.com/office/drawing/2014/main" id="{27E8B61E-B7D8-A94F-8D36-CC0693BC96D3}"/>
              </a:ext>
            </a:extLst>
          </p:cNvPr>
          <p:cNvSpPr txBox="1"/>
          <p:nvPr/>
        </p:nvSpPr>
        <p:spPr>
          <a:xfrm>
            <a:off x="3038710" y="4569483"/>
            <a:ext cx="2597540" cy="584775"/>
          </a:xfrm>
          <a:prstGeom prst="rect">
            <a:avLst/>
          </a:prstGeom>
          <a:noFill/>
        </p:spPr>
        <p:txBody>
          <a:bodyPr wrap="square" rtlCol="0">
            <a:spAutoFit/>
          </a:bodyPr>
          <a:lstStyle/>
          <a:p>
            <a:pPr marL="342900" indent="-342900">
              <a:buFont typeface="+mj-lt"/>
              <a:buAutoNum type="arabicPeriod" startAt="7"/>
            </a:pPr>
            <a:r>
              <a:rPr lang="en-US" sz="1600" dirty="0"/>
              <a:t>“It is done” Earthquake </a:t>
            </a:r>
            <a:br>
              <a:rPr lang="en-US" sz="1600" dirty="0"/>
            </a:br>
            <a:r>
              <a:rPr lang="en-US" sz="1600" dirty="0"/>
              <a:t>and hail. (Rome will fall)</a:t>
            </a:r>
          </a:p>
        </p:txBody>
      </p:sp>
      <p:sp>
        <p:nvSpPr>
          <p:cNvPr id="45" name="TextBox 44">
            <a:extLst>
              <a:ext uri="{FF2B5EF4-FFF2-40B4-BE49-F238E27FC236}">
                <a16:creationId xmlns:a16="http://schemas.microsoft.com/office/drawing/2014/main" id="{A0CA3022-1EA0-4648-9961-26AB7231E162}"/>
              </a:ext>
            </a:extLst>
          </p:cNvPr>
          <p:cNvSpPr txBox="1"/>
          <p:nvPr/>
        </p:nvSpPr>
        <p:spPr>
          <a:xfrm>
            <a:off x="5802552" y="974797"/>
            <a:ext cx="2861937" cy="1200329"/>
          </a:xfrm>
          <a:prstGeom prst="rect">
            <a:avLst/>
          </a:prstGeom>
          <a:noFill/>
        </p:spPr>
        <p:txBody>
          <a:bodyPr wrap="none" rtlCol="0">
            <a:spAutoFit/>
          </a:bodyPr>
          <a:lstStyle/>
          <a:p>
            <a:pPr algn="ctr"/>
            <a:r>
              <a:rPr lang="en-US" b="1" dirty="0"/>
              <a:t>Complete and Final Victory</a:t>
            </a:r>
          </a:p>
          <a:p>
            <a:pPr algn="ctr"/>
            <a:r>
              <a:rPr lang="en-US" b="1" dirty="0"/>
              <a:t>of the Church</a:t>
            </a:r>
          </a:p>
          <a:p>
            <a:pPr algn="ctr"/>
            <a:r>
              <a:rPr lang="en-US" i="1" dirty="0"/>
              <a:t>Babylon (Rome) goes down</a:t>
            </a:r>
          </a:p>
          <a:p>
            <a:pPr algn="ctr"/>
            <a:r>
              <a:rPr lang="en-US" b="1" dirty="0"/>
              <a:t>19:11-22:20 </a:t>
            </a:r>
          </a:p>
        </p:txBody>
      </p:sp>
      <p:sp>
        <p:nvSpPr>
          <p:cNvPr id="46" name="TextBox 45">
            <a:extLst>
              <a:ext uri="{FF2B5EF4-FFF2-40B4-BE49-F238E27FC236}">
                <a16:creationId xmlns:a16="http://schemas.microsoft.com/office/drawing/2014/main" id="{84C30F1D-1C57-0D43-9A2F-46313670350E}"/>
              </a:ext>
            </a:extLst>
          </p:cNvPr>
          <p:cNvSpPr txBox="1"/>
          <p:nvPr/>
        </p:nvSpPr>
        <p:spPr>
          <a:xfrm>
            <a:off x="5786816" y="2668144"/>
            <a:ext cx="3065968" cy="369332"/>
          </a:xfrm>
          <a:prstGeom prst="rect">
            <a:avLst/>
          </a:prstGeom>
          <a:noFill/>
        </p:spPr>
        <p:txBody>
          <a:bodyPr wrap="none" rtlCol="0">
            <a:spAutoFit/>
          </a:bodyPr>
          <a:lstStyle/>
          <a:p>
            <a:r>
              <a:rPr lang="en-US" b="1" dirty="0"/>
              <a:t>Christ, the Victorious Warrior</a:t>
            </a:r>
          </a:p>
        </p:txBody>
      </p:sp>
      <p:sp>
        <p:nvSpPr>
          <p:cNvPr id="47" name="TextBox 46">
            <a:extLst>
              <a:ext uri="{FF2B5EF4-FFF2-40B4-BE49-F238E27FC236}">
                <a16:creationId xmlns:a16="http://schemas.microsoft.com/office/drawing/2014/main" id="{9D59FECA-B80C-AF42-972E-0C13DA6DEFD0}"/>
              </a:ext>
            </a:extLst>
          </p:cNvPr>
          <p:cNvSpPr txBox="1"/>
          <p:nvPr/>
        </p:nvSpPr>
        <p:spPr>
          <a:xfrm>
            <a:off x="6131013" y="3414529"/>
            <a:ext cx="2377574" cy="369332"/>
          </a:xfrm>
          <a:prstGeom prst="rect">
            <a:avLst/>
          </a:prstGeom>
          <a:noFill/>
        </p:spPr>
        <p:txBody>
          <a:bodyPr wrap="none" rtlCol="0">
            <a:spAutoFit/>
          </a:bodyPr>
          <a:lstStyle/>
          <a:p>
            <a:pPr algn="ctr"/>
            <a:r>
              <a:rPr lang="en-US" b="1" dirty="0"/>
              <a:t>Defeat of His Enemies</a:t>
            </a:r>
          </a:p>
        </p:txBody>
      </p:sp>
      <p:sp>
        <p:nvSpPr>
          <p:cNvPr id="48" name="TextBox 47">
            <a:extLst>
              <a:ext uri="{FF2B5EF4-FFF2-40B4-BE49-F238E27FC236}">
                <a16:creationId xmlns:a16="http://schemas.microsoft.com/office/drawing/2014/main" id="{24A28E71-36EE-124E-8BEA-4BCE6AE7C9C4}"/>
              </a:ext>
            </a:extLst>
          </p:cNvPr>
          <p:cNvSpPr txBox="1"/>
          <p:nvPr/>
        </p:nvSpPr>
        <p:spPr>
          <a:xfrm>
            <a:off x="6204384" y="4129101"/>
            <a:ext cx="1842171" cy="923330"/>
          </a:xfrm>
          <a:prstGeom prst="rect">
            <a:avLst/>
          </a:prstGeom>
          <a:noFill/>
        </p:spPr>
        <p:txBody>
          <a:bodyPr wrap="none" rtlCol="0">
            <a:spAutoFit/>
          </a:bodyPr>
          <a:lstStyle/>
          <a:p>
            <a:pPr marL="342900" indent="-342900">
              <a:buFont typeface="+mj-lt"/>
              <a:buAutoNum type="arabicPeriod"/>
            </a:pPr>
            <a:r>
              <a:rPr lang="en-US" dirty="0"/>
              <a:t>Sea Beast</a:t>
            </a:r>
          </a:p>
          <a:p>
            <a:pPr marL="342900" indent="-342900">
              <a:buFont typeface="+mj-lt"/>
              <a:buAutoNum type="arabicPeriod"/>
            </a:pPr>
            <a:r>
              <a:rPr lang="en-US" dirty="0"/>
              <a:t>False Prophet</a:t>
            </a:r>
          </a:p>
          <a:p>
            <a:pPr marL="342900" indent="-342900">
              <a:buFont typeface="+mj-lt"/>
              <a:buAutoNum type="arabicPeriod"/>
            </a:pPr>
            <a:r>
              <a:rPr lang="en-US" dirty="0"/>
              <a:t>Satan</a:t>
            </a:r>
          </a:p>
        </p:txBody>
      </p:sp>
      <p:sp>
        <p:nvSpPr>
          <p:cNvPr id="49" name="TextBox 48">
            <a:extLst>
              <a:ext uri="{FF2B5EF4-FFF2-40B4-BE49-F238E27FC236}">
                <a16:creationId xmlns:a16="http://schemas.microsoft.com/office/drawing/2014/main" id="{90FCBE32-FF3D-4446-A741-D0FD0819096A}"/>
              </a:ext>
            </a:extLst>
          </p:cNvPr>
          <p:cNvSpPr txBox="1"/>
          <p:nvPr/>
        </p:nvSpPr>
        <p:spPr>
          <a:xfrm>
            <a:off x="6021656" y="5215466"/>
            <a:ext cx="2511137" cy="830997"/>
          </a:xfrm>
          <a:prstGeom prst="rect">
            <a:avLst/>
          </a:prstGeom>
          <a:noFill/>
        </p:spPr>
        <p:txBody>
          <a:bodyPr wrap="square" rtlCol="0">
            <a:spAutoFit/>
          </a:bodyPr>
          <a:lstStyle/>
          <a:p>
            <a:pPr algn="ctr"/>
            <a:r>
              <a:rPr lang="en-US" sz="1600" b="1" dirty="0"/>
              <a:t>Judgment</a:t>
            </a:r>
          </a:p>
          <a:p>
            <a:pPr algn="ctr"/>
            <a:endParaRPr lang="en-US" sz="1600" b="1" dirty="0"/>
          </a:p>
          <a:p>
            <a:r>
              <a:rPr lang="en-US" sz="1600" b="1" dirty="0"/>
              <a:t>Saints at home with God</a:t>
            </a:r>
          </a:p>
        </p:txBody>
      </p:sp>
    </p:spTree>
    <p:extLst>
      <p:ext uri="{BB962C8B-B14F-4D97-AF65-F5344CB8AC3E}">
        <p14:creationId xmlns:p14="http://schemas.microsoft.com/office/powerpoint/2010/main" val="3391659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75C5-340E-134F-ACC3-6087184198DF}"/>
              </a:ext>
            </a:extLst>
          </p:cNvPr>
          <p:cNvSpPr>
            <a:spLocks noGrp="1"/>
          </p:cNvSpPr>
          <p:nvPr>
            <p:ph type="title"/>
          </p:nvPr>
        </p:nvSpPr>
        <p:spPr/>
        <p:txBody>
          <a:bodyPr>
            <a:normAutofit/>
          </a:bodyPr>
          <a:lstStyle/>
          <a:p>
            <a:r>
              <a:rPr lang="en-US" sz="3200" dirty="0"/>
              <a:t>Final thoughts</a:t>
            </a:r>
          </a:p>
        </p:txBody>
      </p:sp>
      <p:sp>
        <p:nvSpPr>
          <p:cNvPr id="3" name="Content Placeholder 2">
            <a:extLst>
              <a:ext uri="{FF2B5EF4-FFF2-40B4-BE49-F238E27FC236}">
                <a16:creationId xmlns:a16="http://schemas.microsoft.com/office/drawing/2014/main" id="{804C2AD1-712E-2943-9A02-85DE462C6225}"/>
              </a:ext>
            </a:extLst>
          </p:cNvPr>
          <p:cNvSpPr>
            <a:spLocks noGrp="1"/>
          </p:cNvSpPr>
          <p:nvPr>
            <p:ph idx="1"/>
          </p:nvPr>
        </p:nvSpPr>
        <p:spPr>
          <a:xfrm>
            <a:off x="152400" y="1676399"/>
            <a:ext cx="8839200" cy="4724401"/>
          </a:xfrm>
        </p:spPr>
        <p:txBody>
          <a:bodyPr>
            <a:normAutofit/>
          </a:bodyPr>
          <a:lstStyle/>
          <a:p>
            <a:pPr marL="118872" indent="0">
              <a:buNone/>
            </a:pPr>
            <a:r>
              <a:rPr lang="en-US" sz="2000" dirty="0"/>
              <a:t>“</a:t>
            </a:r>
            <a:r>
              <a:rPr lang="en-US" sz="2200" dirty="0"/>
              <a:t>This brings to a close the New Testament and its history.  It completes and perfects the divine revelation of God’s scheme for human redemption.  It is final in its thought and places endorsement upon all that has been revealed and a divine prohibition of any alteration or deletion (Gal. 1:6-11; Jude 3; Rev. 22:16-19).  While all the Bible  constitutes a revelation from God to man, this book in a particular way is special revelation, given in a special way, and with a special message.  The word ”revelation” comes from </a:t>
            </a:r>
            <a:r>
              <a:rPr lang="en-US" sz="2200" i="1" dirty="0"/>
              <a:t>apokalupsis </a:t>
            </a:r>
            <a:r>
              <a:rPr lang="en-US" sz="2200" dirty="0"/>
              <a:t>and means “to reveal, or unveil.”  In this book the Lord has drawn back the veil through this revelation given through John that the early church, and all those to come, might not only see more clearly the forces at work against God and human redemption, but might also have a glimpse of what the future would hold for those who are His followers.”</a:t>
            </a:r>
            <a:r>
              <a:rPr lang="en-US" sz="2000" dirty="0"/>
              <a:t> --- </a:t>
            </a:r>
            <a:r>
              <a:rPr lang="en-US" sz="1600" dirty="0"/>
              <a:t>Roy E. Cogdill, Book By Book, page 184.  </a:t>
            </a:r>
          </a:p>
        </p:txBody>
      </p:sp>
    </p:spTree>
    <p:extLst>
      <p:ext uri="{BB962C8B-B14F-4D97-AF65-F5344CB8AC3E}">
        <p14:creationId xmlns:p14="http://schemas.microsoft.com/office/powerpoint/2010/main" val="4074556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13449-E7EF-A145-A5F3-6B1FA0D815EC}"/>
              </a:ext>
            </a:extLst>
          </p:cNvPr>
          <p:cNvSpPr>
            <a:spLocks noGrp="1"/>
          </p:cNvSpPr>
          <p:nvPr>
            <p:ph type="title"/>
          </p:nvPr>
        </p:nvSpPr>
        <p:spPr/>
        <p:txBody>
          <a:bodyPr/>
          <a:lstStyle/>
          <a:p>
            <a:r>
              <a:rPr lang="en-US" dirty="0"/>
              <a:t>Premillennialism</a:t>
            </a:r>
          </a:p>
        </p:txBody>
      </p:sp>
      <p:sp>
        <p:nvSpPr>
          <p:cNvPr id="2" name="TextBox 1">
            <a:extLst>
              <a:ext uri="{FF2B5EF4-FFF2-40B4-BE49-F238E27FC236}">
                <a16:creationId xmlns:a16="http://schemas.microsoft.com/office/drawing/2014/main" id="{3F3DF022-E1F0-0E4E-AEF9-F8AC830CF0FD}"/>
              </a:ext>
            </a:extLst>
          </p:cNvPr>
          <p:cNvSpPr txBox="1"/>
          <p:nvPr/>
        </p:nvSpPr>
        <p:spPr>
          <a:xfrm>
            <a:off x="1275456" y="3886200"/>
            <a:ext cx="6593087" cy="707886"/>
          </a:xfrm>
          <a:prstGeom prst="rect">
            <a:avLst/>
          </a:prstGeom>
          <a:noFill/>
        </p:spPr>
        <p:txBody>
          <a:bodyPr wrap="none" rtlCol="0">
            <a:spAutoFit/>
          </a:bodyPr>
          <a:lstStyle/>
          <a:p>
            <a:r>
              <a:rPr lang="en-US" sz="4000" dirty="0"/>
              <a:t>Will Jesus rule on earth again? </a:t>
            </a:r>
          </a:p>
        </p:txBody>
      </p:sp>
    </p:spTree>
    <p:extLst>
      <p:ext uri="{BB962C8B-B14F-4D97-AF65-F5344CB8AC3E}">
        <p14:creationId xmlns:p14="http://schemas.microsoft.com/office/powerpoint/2010/main" val="2992135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61D1-CB6C-E442-9230-1AEAC0E54BE2}"/>
              </a:ext>
            </a:extLst>
          </p:cNvPr>
          <p:cNvSpPr>
            <a:spLocks noGrp="1"/>
          </p:cNvSpPr>
          <p:nvPr>
            <p:ph type="title"/>
          </p:nvPr>
        </p:nvSpPr>
        <p:spPr/>
        <p:txBody>
          <a:bodyPr/>
          <a:lstStyle/>
          <a:p>
            <a:r>
              <a:rPr lang="en-US" sz="3200" dirty="0"/>
              <a:t>Premillennialism</a:t>
            </a:r>
            <a:r>
              <a:rPr lang="en-US" dirty="0"/>
              <a:t> </a:t>
            </a:r>
            <a:r>
              <a:rPr lang="en-US" sz="3200" dirty="0"/>
              <a:t>Examined</a:t>
            </a:r>
          </a:p>
        </p:txBody>
      </p:sp>
      <p:sp>
        <p:nvSpPr>
          <p:cNvPr id="3" name="Content Placeholder 2">
            <a:extLst>
              <a:ext uri="{FF2B5EF4-FFF2-40B4-BE49-F238E27FC236}">
                <a16:creationId xmlns:a16="http://schemas.microsoft.com/office/drawing/2014/main" id="{CF5F89DC-930C-954C-BF95-730FA574344D}"/>
              </a:ext>
            </a:extLst>
          </p:cNvPr>
          <p:cNvSpPr>
            <a:spLocks noGrp="1"/>
          </p:cNvSpPr>
          <p:nvPr>
            <p:ph idx="1"/>
          </p:nvPr>
        </p:nvSpPr>
        <p:spPr>
          <a:xfrm>
            <a:off x="76200" y="1600200"/>
            <a:ext cx="9067800" cy="5102352"/>
          </a:xfrm>
        </p:spPr>
        <p:txBody>
          <a:bodyPr>
            <a:normAutofit lnSpcReduction="10000"/>
          </a:bodyPr>
          <a:lstStyle/>
          <a:p>
            <a:pPr marL="118872" indent="0">
              <a:buNone/>
            </a:pPr>
            <a:r>
              <a:rPr lang="en-US" sz="2000" dirty="0"/>
              <a:t>“The book of Revelation is the favorite text for those who teach the doctrine called “premillennialism,” also known as </a:t>
            </a:r>
            <a:r>
              <a:rPr lang="en-US" sz="2000" i="1" dirty="0"/>
              <a:t>chiliasm.</a:t>
            </a:r>
            <a:r>
              <a:rPr lang="en-US" sz="2000" dirty="0"/>
              <a:t>  The word “premillennialism” literally means “before a 1,000 years.’ “Chiliasm” in the Latin means “millennium” and is derived from the Greek word (</a:t>
            </a:r>
            <a:r>
              <a:rPr lang="en-US" sz="2000" i="1" dirty="0"/>
              <a:t>chilia)</a:t>
            </a:r>
            <a:r>
              <a:rPr lang="en-US" sz="2000" dirty="0"/>
              <a:t> which is translated a 1,000.  This doctrine affirms that we are now living in a period before the 1,000-year reign of Christ.  Revelation is the only reference in the Bible where a 1,000-year reign is mentioned.</a:t>
            </a:r>
          </a:p>
          <a:p>
            <a:pPr marL="118872" indent="0">
              <a:buNone/>
            </a:pPr>
            <a:endParaRPr lang="en-US" sz="2000" dirty="0"/>
          </a:p>
          <a:p>
            <a:pPr marL="118872" indent="0">
              <a:buNone/>
            </a:pPr>
            <a:r>
              <a:rPr lang="en-US" sz="2000" dirty="0"/>
              <a:t>The basis for this doctrine of a future earthly reign revolves on the claim that Christ originally came to establish His kingdom, but because the world was too wicked to accept him as king he was crucified instead.  The theory claims that the kingdom was not inaugurated, therefore he established the church to abide during a parenthesis period until he returns.  A rapture will occur at his second coming when all the saints will be caught up to be with the Lord.  Seven years of tribulation will follow, caused by the Antichrist, who will be defeated at the battle of Armageddon when Christ will put down all evil. They say he will then establish his kingdom and reign on the earth for 1,ooo years.  Finally, there will be judgment which is followed by heaven and hell” </a:t>
            </a:r>
            <a:r>
              <a:rPr lang="en-US" sz="1700" dirty="0"/>
              <a:t>--- Harkrider, Truth Commentary, Revelation, </a:t>
            </a:r>
            <a:r>
              <a:rPr lang="en-US" sz="1700" i="1" dirty="0"/>
              <a:t>page 276-277</a:t>
            </a:r>
          </a:p>
        </p:txBody>
      </p:sp>
    </p:spTree>
    <p:extLst>
      <p:ext uri="{BB962C8B-B14F-4D97-AF65-F5344CB8AC3E}">
        <p14:creationId xmlns:p14="http://schemas.microsoft.com/office/powerpoint/2010/main" val="4234487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861D1-CB6C-E442-9230-1AEAC0E54BE2}"/>
              </a:ext>
            </a:extLst>
          </p:cNvPr>
          <p:cNvSpPr>
            <a:spLocks noGrp="1"/>
          </p:cNvSpPr>
          <p:nvPr>
            <p:ph type="title"/>
          </p:nvPr>
        </p:nvSpPr>
        <p:spPr/>
        <p:txBody>
          <a:bodyPr/>
          <a:lstStyle/>
          <a:p>
            <a:r>
              <a:rPr lang="en-US" sz="3200" dirty="0"/>
              <a:t>Premillennialism</a:t>
            </a:r>
            <a:r>
              <a:rPr lang="en-US" dirty="0"/>
              <a:t> </a:t>
            </a:r>
            <a:r>
              <a:rPr lang="en-US" sz="3200" dirty="0"/>
              <a:t>Examined</a:t>
            </a:r>
          </a:p>
        </p:txBody>
      </p:sp>
      <p:sp>
        <p:nvSpPr>
          <p:cNvPr id="3" name="Content Placeholder 2">
            <a:extLst>
              <a:ext uri="{FF2B5EF4-FFF2-40B4-BE49-F238E27FC236}">
                <a16:creationId xmlns:a16="http://schemas.microsoft.com/office/drawing/2014/main" id="{CF5F89DC-930C-954C-BF95-730FA574344D}"/>
              </a:ext>
            </a:extLst>
          </p:cNvPr>
          <p:cNvSpPr>
            <a:spLocks noGrp="1"/>
          </p:cNvSpPr>
          <p:nvPr>
            <p:ph idx="1"/>
          </p:nvPr>
        </p:nvSpPr>
        <p:spPr>
          <a:xfrm>
            <a:off x="76200" y="1600200"/>
            <a:ext cx="9067800" cy="5102352"/>
          </a:xfrm>
        </p:spPr>
        <p:txBody>
          <a:bodyPr>
            <a:normAutofit/>
          </a:bodyPr>
          <a:lstStyle/>
          <a:p>
            <a:pPr marL="118872" indent="0">
              <a:buNone/>
            </a:pPr>
            <a:r>
              <a:rPr lang="en-US" sz="2400" dirty="0"/>
              <a:t>“Revelation 19 and 20 has been the paradise of cranks and fanatics perhaps more than any other passage of the book.  It bristles with questions.  When is the battle of Armageddon? What is signified by the 1000-year reign? Why must Satan be let loose after he has once been sealed in the abyss?  Whatever answers we give, let us be certain that they are consistent with the rest of the Bible; furthermore be certain they are consistent with the theme and purpose of Revelation and with relevant meaning for the first century Christian.” </a:t>
            </a:r>
            <a:r>
              <a:rPr lang="en-US" sz="1600" dirty="0"/>
              <a:t>--- Harkrider, Workbook Commentary Series, Revelation, page 87.  </a:t>
            </a:r>
          </a:p>
        </p:txBody>
      </p:sp>
    </p:spTree>
    <p:extLst>
      <p:ext uri="{BB962C8B-B14F-4D97-AF65-F5344CB8AC3E}">
        <p14:creationId xmlns:p14="http://schemas.microsoft.com/office/powerpoint/2010/main" val="2278146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1F82-CF8F-9A44-81C6-A6E8215784D0}"/>
              </a:ext>
            </a:extLst>
          </p:cNvPr>
          <p:cNvSpPr>
            <a:spLocks noGrp="1"/>
          </p:cNvSpPr>
          <p:nvPr>
            <p:ph type="title"/>
          </p:nvPr>
        </p:nvSpPr>
        <p:spPr/>
        <p:txBody>
          <a:bodyPr>
            <a:normAutofit/>
          </a:bodyPr>
          <a:lstStyle/>
          <a:p>
            <a:r>
              <a:rPr lang="en-US" sz="2400" dirty="0"/>
              <a:t>About Revelation 20</a:t>
            </a:r>
          </a:p>
        </p:txBody>
      </p:sp>
      <p:sp>
        <p:nvSpPr>
          <p:cNvPr id="3" name="Content Placeholder 2">
            <a:extLst>
              <a:ext uri="{FF2B5EF4-FFF2-40B4-BE49-F238E27FC236}">
                <a16:creationId xmlns:a16="http://schemas.microsoft.com/office/drawing/2014/main" id="{4F627AFB-DC77-AA49-930C-4611B9E18F03}"/>
              </a:ext>
            </a:extLst>
          </p:cNvPr>
          <p:cNvSpPr>
            <a:spLocks noGrp="1"/>
          </p:cNvSpPr>
          <p:nvPr>
            <p:ph idx="1"/>
          </p:nvPr>
        </p:nvSpPr>
        <p:spPr>
          <a:xfrm>
            <a:off x="228600" y="1676400"/>
            <a:ext cx="8763000" cy="4724401"/>
          </a:xfrm>
        </p:spPr>
        <p:txBody>
          <a:bodyPr>
            <a:normAutofit lnSpcReduction="10000"/>
          </a:bodyPr>
          <a:lstStyle/>
          <a:p>
            <a:pPr marL="118872" indent="0">
              <a:buNone/>
            </a:pPr>
            <a:r>
              <a:rPr lang="en-US" sz="2000" dirty="0"/>
              <a:t>“The theme of chapters 19-21 is the victory of God’s people.  Beginning with chapter 12, three enemies of God and His people have worked together in an effort to destroy the Lord’s church.  The beast and the harlot have worked as tools of Satan.  The two are enemies of the Lord and only Satan (the third enemy) remains.  In this chapter, we see a picture over Satan (vv. 1-10) as well as the final judgment (vv. 11-15).  Summers adds, “Some of these symbols used in this chapter have been like the proverbial prickly pear cactus, hard to handle and downright painful if mishandled.  This chapter needs to be approached with great humility of spirit, a recognition of its difficulties, an avoidance of dogmatic statements, and respect for the honest interpretation of others.”"</a:t>
            </a:r>
          </a:p>
          <a:p>
            <a:pPr marL="118872" indent="0">
              <a:buNone/>
            </a:pPr>
            <a:endParaRPr lang="en-US" sz="2000" dirty="0"/>
          </a:p>
          <a:p>
            <a:pPr marL="118872" indent="0">
              <a:buNone/>
            </a:pPr>
            <a:r>
              <a:rPr lang="en-US" sz="2000" dirty="0"/>
              <a:t>“Some of the problems with this chapter includes discussion about the 1,000 years.  What is the period of 1000 years? When does it start? And when is it over? Likewise, the binding of Satan poses some questions. How and when was he bound?  When and in what way was he loosed (v.7)?” </a:t>
            </a:r>
            <a:r>
              <a:rPr lang="en-US" sz="1600" dirty="0"/>
              <a:t>--- Donnie Rader, Revelation, page 140.  </a:t>
            </a:r>
            <a:endParaRPr lang="en-US" sz="2000" dirty="0"/>
          </a:p>
        </p:txBody>
      </p:sp>
    </p:spTree>
    <p:extLst>
      <p:ext uri="{BB962C8B-B14F-4D97-AF65-F5344CB8AC3E}">
        <p14:creationId xmlns:p14="http://schemas.microsoft.com/office/powerpoint/2010/main" val="505904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32C60-FAA7-494E-B84B-7890E0ACA060}"/>
              </a:ext>
            </a:extLst>
          </p:cNvPr>
          <p:cNvSpPr>
            <a:spLocks noGrp="1"/>
          </p:cNvSpPr>
          <p:nvPr>
            <p:ph type="title"/>
          </p:nvPr>
        </p:nvSpPr>
        <p:spPr/>
        <p:txBody>
          <a:bodyPr>
            <a:normAutofit/>
          </a:bodyPr>
          <a:lstStyle/>
          <a:p>
            <a:r>
              <a:rPr lang="en-US" sz="3200" dirty="0"/>
              <a:t>Key Points of Premillennialism </a:t>
            </a:r>
          </a:p>
        </p:txBody>
      </p:sp>
      <p:sp>
        <p:nvSpPr>
          <p:cNvPr id="3" name="Content Placeholder 2">
            <a:extLst>
              <a:ext uri="{FF2B5EF4-FFF2-40B4-BE49-F238E27FC236}">
                <a16:creationId xmlns:a16="http://schemas.microsoft.com/office/drawing/2014/main" id="{EA17AE34-A705-0A4F-A473-E1335A39E28A}"/>
              </a:ext>
            </a:extLst>
          </p:cNvPr>
          <p:cNvSpPr>
            <a:spLocks noGrp="1"/>
          </p:cNvSpPr>
          <p:nvPr>
            <p:ph idx="1"/>
          </p:nvPr>
        </p:nvSpPr>
        <p:spPr>
          <a:xfrm>
            <a:off x="152400" y="1524000"/>
            <a:ext cx="8839200" cy="5178552"/>
          </a:xfrm>
        </p:spPr>
        <p:txBody>
          <a:bodyPr>
            <a:normAutofit fontScale="92500" lnSpcReduction="20000"/>
          </a:bodyPr>
          <a:lstStyle/>
          <a:p>
            <a:pPr marL="633222" indent="-514350">
              <a:buFont typeface="+mj-lt"/>
              <a:buAutoNum type="arabicPeriod"/>
            </a:pPr>
            <a:r>
              <a:rPr lang="en-US" sz="2300" dirty="0"/>
              <a:t>Jesus originally came to establish His kingdom and reign on David’s throne.  </a:t>
            </a:r>
          </a:p>
          <a:p>
            <a:pPr marL="633222" indent="-514350">
              <a:buFont typeface="+mj-lt"/>
              <a:buAutoNum type="arabicPeriod"/>
            </a:pPr>
            <a:r>
              <a:rPr lang="en-US" sz="2300" dirty="0"/>
              <a:t>But the world was so wicked He was rejected as king and crucified. </a:t>
            </a:r>
          </a:p>
          <a:p>
            <a:pPr marL="633222" indent="-514350">
              <a:buFont typeface="+mj-lt"/>
              <a:buAutoNum type="arabicPeriod"/>
            </a:pPr>
            <a:r>
              <a:rPr lang="en-US" sz="2300" dirty="0"/>
              <a:t>The church was established to fill a “parenthesis period” till He comes again. </a:t>
            </a:r>
          </a:p>
          <a:p>
            <a:pPr marL="633222" indent="-514350">
              <a:buFont typeface="+mj-lt"/>
              <a:buAutoNum type="arabicPeriod"/>
            </a:pPr>
            <a:r>
              <a:rPr lang="en-US" sz="2300" dirty="0"/>
              <a:t>When He comes, a rapture of true believers will first occur.</a:t>
            </a:r>
          </a:p>
          <a:p>
            <a:pPr marL="633222" indent="-514350">
              <a:buFont typeface="+mj-lt"/>
              <a:buAutoNum type="arabicPeriod"/>
            </a:pPr>
            <a:r>
              <a:rPr lang="en-US" sz="2300" dirty="0"/>
              <a:t>The Antichrist  will rule over a world empire and oppose believers for 7 years of tribulation.  </a:t>
            </a:r>
          </a:p>
          <a:p>
            <a:pPr marL="633222" indent="-514350">
              <a:buFont typeface="+mj-lt"/>
              <a:buAutoNum type="arabicPeriod"/>
            </a:pPr>
            <a:r>
              <a:rPr lang="en-US" sz="2300" dirty="0"/>
              <a:t>The Lord then appears with His army and wins at the battle of Armageddon.  </a:t>
            </a:r>
          </a:p>
          <a:p>
            <a:pPr marL="633222" indent="-514350">
              <a:buFont typeface="+mj-lt"/>
              <a:buAutoNum type="arabicPeriod"/>
            </a:pPr>
            <a:r>
              <a:rPr lang="en-US" sz="2300" dirty="0"/>
              <a:t>After His victory, the kingdom will be established, and Christ will reign for 1,000 years.  </a:t>
            </a:r>
          </a:p>
          <a:p>
            <a:pPr marL="633222" indent="-514350">
              <a:buFont typeface="+mj-lt"/>
              <a:buAutoNum type="arabicPeriod"/>
            </a:pPr>
            <a:r>
              <a:rPr lang="en-US" sz="2300" dirty="0"/>
              <a:t>The temple will be rebuilt in Jerusalem; Jews will return to Israel and obey David a king.  </a:t>
            </a:r>
          </a:p>
          <a:p>
            <a:pPr marL="633222" indent="-514350">
              <a:buFont typeface="+mj-lt"/>
              <a:buAutoNum type="arabicPeriod"/>
            </a:pPr>
            <a:r>
              <a:rPr lang="en-US" sz="2300" dirty="0"/>
              <a:t>Jews again will start offering animal sacrifices and keep the holy days of the Old Testament.  At the end of a 1,000 years, Satan will be loosed to fight one more battle.  </a:t>
            </a:r>
          </a:p>
          <a:p>
            <a:pPr marL="633222" indent="-514350">
              <a:buFont typeface="+mj-lt"/>
              <a:buAutoNum type="arabicPeriod"/>
            </a:pPr>
            <a:r>
              <a:rPr lang="en-US" sz="2300" dirty="0"/>
              <a:t>Final judgement takes place, followed by heaven or hell.  </a:t>
            </a:r>
          </a:p>
          <a:p>
            <a:pPr marL="633222" indent="-514350">
              <a:buFont typeface="+mj-lt"/>
              <a:buAutoNum type="arabicPeriod"/>
            </a:pPr>
            <a:endParaRPr lang="en-US" sz="2200" dirty="0"/>
          </a:p>
          <a:p>
            <a:pPr marL="633222" indent="-514350">
              <a:buFont typeface="+mj-lt"/>
              <a:buAutoNum type="arabicPeriod"/>
            </a:pPr>
            <a:endParaRPr lang="en-US" sz="2200" dirty="0"/>
          </a:p>
        </p:txBody>
      </p:sp>
    </p:spTree>
    <p:extLst>
      <p:ext uri="{BB962C8B-B14F-4D97-AF65-F5344CB8AC3E}">
        <p14:creationId xmlns:p14="http://schemas.microsoft.com/office/powerpoint/2010/main" val="20094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3EFE-BD42-BF4C-9675-76C4906B3D75}"/>
              </a:ext>
            </a:extLst>
          </p:cNvPr>
          <p:cNvSpPr txBox="1"/>
          <p:nvPr/>
        </p:nvSpPr>
        <p:spPr>
          <a:xfrm>
            <a:off x="1447800" y="117693"/>
            <a:ext cx="2057400" cy="674030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Matthew</a:t>
            </a:r>
          </a:p>
          <a:p>
            <a:r>
              <a:rPr lang="en-US" sz="1600" b="1" dirty="0">
                <a:latin typeface="Arial" panose="020B0604020202020204" pitchFamily="34" charset="0"/>
                <a:cs typeface="Arial" panose="020B0604020202020204" pitchFamily="34" charset="0"/>
              </a:rPr>
              <a:t>Mark</a:t>
            </a:r>
          </a:p>
          <a:p>
            <a:r>
              <a:rPr lang="en-US" sz="1600" b="1" dirty="0">
                <a:latin typeface="Arial" panose="020B0604020202020204" pitchFamily="34" charset="0"/>
                <a:cs typeface="Arial" panose="020B0604020202020204" pitchFamily="34" charset="0"/>
              </a:rPr>
              <a:t>Luke </a:t>
            </a:r>
          </a:p>
          <a:p>
            <a:r>
              <a:rPr lang="en-US" sz="1600" b="1" dirty="0">
                <a:latin typeface="Arial" panose="020B0604020202020204" pitchFamily="34" charset="0"/>
                <a:cs typeface="Arial" panose="020B0604020202020204" pitchFamily="34" charset="0"/>
              </a:rPr>
              <a:t>John</a:t>
            </a:r>
          </a:p>
          <a:p>
            <a:r>
              <a:rPr lang="en-US" sz="1600" b="1" dirty="0">
                <a:latin typeface="Arial" panose="020B0604020202020204" pitchFamily="34" charset="0"/>
                <a:cs typeface="Arial" panose="020B0604020202020204" pitchFamily="34" charset="0"/>
              </a:rPr>
              <a:t>Acts</a:t>
            </a:r>
          </a:p>
          <a:p>
            <a:r>
              <a:rPr lang="en-US" sz="1600" b="1" dirty="0">
                <a:latin typeface="Arial" panose="020B0604020202020204" pitchFamily="34" charset="0"/>
                <a:cs typeface="Arial" panose="020B0604020202020204" pitchFamily="34" charset="0"/>
              </a:rPr>
              <a:t>Romans</a:t>
            </a:r>
          </a:p>
          <a:p>
            <a:r>
              <a:rPr lang="en-US" sz="1600" b="1" dirty="0">
                <a:latin typeface="Arial" panose="020B0604020202020204" pitchFamily="34" charset="0"/>
                <a:cs typeface="Arial" panose="020B0604020202020204" pitchFamily="34" charset="0"/>
              </a:rPr>
              <a:t>1 Corinthians</a:t>
            </a:r>
          </a:p>
          <a:p>
            <a:r>
              <a:rPr lang="en-US" sz="1600" b="1" dirty="0">
                <a:latin typeface="Arial" panose="020B0604020202020204" pitchFamily="34" charset="0"/>
                <a:cs typeface="Arial" panose="020B0604020202020204" pitchFamily="34" charset="0"/>
              </a:rPr>
              <a:t>2 Corinthians</a:t>
            </a:r>
          </a:p>
          <a:p>
            <a:r>
              <a:rPr lang="en-US" sz="1600" b="1" dirty="0">
                <a:latin typeface="Arial" panose="020B0604020202020204" pitchFamily="34" charset="0"/>
                <a:cs typeface="Arial" panose="020B0604020202020204" pitchFamily="34" charset="0"/>
              </a:rPr>
              <a:t>Galatians</a:t>
            </a:r>
          </a:p>
          <a:p>
            <a:r>
              <a:rPr lang="en-US" sz="1600" b="1" dirty="0">
                <a:latin typeface="Arial" panose="020B0604020202020204" pitchFamily="34" charset="0"/>
                <a:cs typeface="Arial" panose="020B0604020202020204" pitchFamily="34" charset="0"/>
              </a:rPr>
              <a:t>Ephesians</a:t>
            </a:r>
          </a:p>
          <a:p>
            <a:r>
              <a:rPr lang="en-US" sz="1600" b="1" dirty="0">
                <a:latin typeface="Arial" panose="020B0604020202020204" pitchFamily="34" charset="0"/>
                <a:cs typeface="Arial" panose="020B0604020202020204" pitchFamily="34" charset="0"/>
              </a:rPr>
              <a:t>Philippians</a:t>
            </a:r>
          </a:p>
          <a:p>
            <a:r>
              <a:rPr lang="en-US" sz="1600" b="1" dirty="0">
                <a:latin typeface="Arial" panose="020B0604020202020204" pitchFamily="34" charset="0"/>
                <a:cs typeface="Arial" panose="020B0604020202020204" pitchFamily="34" charset="0"/>
              </a:rPr>
              <a:t>Colossians</a:t>
            </a:r>
          </a:p>
          <a:p>
            <a:r>
              <a:rPr lang="en-US" sz="1600" b="1" dirty="0">
                <a:latin typeface="Arial" panose="020B0604020202020204" pitchFamily="34" charset="0"/>
                <a:cs typeface="Arial" panose="020B0604020202020204" pitchFamily="34" charset="0"/>
              </a:rPr>
              <a:t>1 Thessalonians</a:t>
            </a:r>
          </a:p>
          <a:p>
            <a:r>
              <a:rPr lang="en-US" sz="1600" b="1" dirty="0">
                <a:latin typeface="Arial" panose="020B0604020202020204" pitchFamily="34" charset="0"/>
                <a:cs typeface="Arial" panose="020B0604020202020204" pitchFamily="34" charset="0"/>
              </a:rPr>
              <a:t>2 Thessalonians</a:t>
            </a:r>
          </a:p>
          <a:p>
            <a:r>
              <a:rPr lang="en-US" sz="1600" b="1" dirty="0">
                <a:latin typeface="Arial" panose="020B0604020202020204" pitchFamily="34" charset="0"/>
                <a:cs typeface="Arial" panose="020B0604020202020204" pitchFamily="34" charset="0"/>
              </a:rPr>
              <a:t>1 Timothy</a:t>
            </a:r>
          </a:p>
          <a:p>
            <a:r>
              <a:rPr lang="en-US" sz="1600" b="1" dirty="0">
                <a:latin typeface="Arial" panose="020B0604020202020204" pitchFamily="34" charset="0"/>
                <a:cs typeface="Arial" panose="020B0604020202020204" pitchFamily="34" charset="0"/>
              </a:rPr>
              <a:t>2 Timothy</a:t>
            </a:r>
          </a:p>
          <a:p>
            <a:r>
              <a:rPr lang="en-US" sz="1600" b="1" dirty="0">
                <a:latin typeface="Arial" panose="020B0604020202020204" pitchFamily="34" charset="0"/>
                <a:cs typeface="Arial" panose="020B0604020202020204" pitchFamily="34" charset="0"/>
              </a:rPr>
              <a:t>Titus</a:t>
            </a:r>
          </a:p>
          <a:p>
            <a:r>
              <a:rPr lang="en-US" sz="1600" b="1" dirty="0">
                <a:latin typeface="Arial" panose="020B0604020202020204" pitchFamily="34" charset="0"/>
                <a:cs typeface="Arial" panose="020B0604020202020204" pitchFamily="34" charset="0"/>
              </a:rPr>
              <a:t>Philemon </a:t>
            </a:r>
          </a:p>
          <a:p>
            <a:r>
              <a:rPr lang="en-US" sz="1600" b="1" dirty="0">
                <a:latin typeface="Arial" panose="020B0604020202020204" pitchFamily="34" charset="0"/>
                <a:cs typeface="Arial" panose="020B0604020202020204" pitchFamily="34" charset="0"/>
              </a:rPr>
              <a:t>Hebrews</a:t>
            </a:r>
          </a:p>
          <a:p>
            <a:r>
              <a:rPr lang="en-US" sz="1600" b="1" dirty="0">
                <a:latin typeface="Arial" panose="020B0604020202020204" pitchFamily="34" charset="0"/>
                <a:cs typeface="Arial" panose="020B0604020202020204" pitchFamily="34" charset="0"/>
              </a:rPr>
              <a:t>James</a:t>
            </a:r>
          </a:p>
          <a:p>
            <a:r>
              <a:rPr lang="en-US" sz="1600" b="1" dirty="0">
                <a:latin typeface="Arial" panose="020B0604020202020204" pitchFamily="34" charset="0"/>
                <a:cs typeface="Arial" panose="020B0604020202020204" pitchFamily="34" charset="0"/>
              </a:rPr>
              <a:t>1 Peter</a:t>
            </a:r>
          </a:p>
          <a:p>
            <a:r>
              <a:rPr lang="en-US" sz="1600" b="1" dirty="0">
                <a:latin typeface="Arial" panose="020B0604020202020204" pitchFamily="34" charset="0"/>
                <a:cs typeface="Arial" panose="020B0604020202020204" pitchFamily="34" charset="0"/>
              </a:rPr>
              <a:t>2 Peter</a:t>
            </a:r>
          </a:p>
          <a:p>
            <a:r>
              <a:rPr lang="en-US" sz="1600" b="1" dirty="0">
                <a:latin typeface="Arial" panose="020B0604020202020204" pitchFamily="34" charset="0"/>
                <a:cs typeface="Arial" panose="020B0604020202020204" pitchFamily="34" charset="0"/>
              </a:rPr>
              <a:t>1 John</a:t>
            </a:r>
          </a:p>
          <a:p>
            <a:r>
              <a:rPr lang="en-US" sz="1600" b="1" dirty="0">
                <a:latin typeface="Arial" panose="020B0604020202020204" pitchFamily="34" charset="0"/>
                <a:cs typeface="Arial" panose="020B0604020202020204" pitchFamily="34" charset="0"/>
              </a:rPr>
              <a:t>2 John</a:t>
            </a:r>
          </a:p>
          <a:p>
            <a:r>
              <a:rPr lang="en-US" sz="1600" b="1" dirty="0">
                <a:latin typeface="Arial" panose="020B0604020202020204" pitchFamily="34" charset="0"/>
                <a:cs typeface="Arial" panose="020B0604020202020204" pitchFamily="34" charset="0"/>
              </a:rPr>
              <a:t>3 John</a:t>
            </a:r>
          </a:p>
          <a:p>
            <a:r>
              <a:rPr lang="en-US" sz="1600" b="1" dirty="0">
                <a:latin typeface="Arial" panose="020B0604020202020204" pitchFamily="34" charset="0"/>
                <a:cs typeface="Arial" panose="020B0604020202020204" pitchFamily="34" charset="0"/>
              </a:rPr>
              <a:t>Jude</a:t>
            </a:r>
          </a:p>
          <a:p>
            <a:r>
              <a:rPr lang="en-US" sz="1600" b="1" dirty="0">
                <a:latin typeface="Arial" panose="020B0604020202020204" pitchFamily="34" charset="0"/>
                <a:cs typeface="Arial" panose="020B0604020202020204" pitchFamily="34" charset="0"/>
              </a:rPr>
              <a:t>Revelation</a:t>
            </a:r>
          </a:p>
        </p:txBody>
      </p:sp>
      <p:sp>
        <p:nvSpPr>
          <p:cNvPr id="4" name="TextBox 3">
            <a:extLst>
              <a:ext uri="{FF2B5EF4-FFF2-40B4-BE49-F238E27FC236}">
                <a16:creationId xmlns:a16="http://schemas.microsoft.com/office/drawing/2014/main" id="{94FAC7AB-4D08-0F40-BB9F-C5E491FC73EC}"/>
              </a:ext>
            </a:extLst>
          </p:cNvPr>
          <p:cNvSpPr txBox="1"/>
          <p:nvPr/>
        </p:nvSpPr>
        <p:spPr>
          <a:xfrm>
            <a:off x="6019800" y="125290"/>
            <a:ext cx="3094828" cy="7471373"/>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James	          	50 AD	</a:t>
            </a:r>
          </a:p>
          <a:p>
            <a:r>
              <a:rPr lang="en-US" sz="1600" b="1" dirty="0">
                <a:latin typeface="Arial" panose="020B0604020202020204" pitchFamily="34" charset="0"/>
                <a:cs typeface="Arial" panose="020B0604020202020204" pitchFamily="34" charset="0"/>
              </a:rPr>
              <a:t>Mark		50 AD</a:t>
            </a:r>
          </a:p>
          <a:p>
            <a:r>
              <a:rPr lang="en-US" sz="1600" b="1" dirty="0">
                <a:latin typeface="Arial" panose="020B0604020202020204" pitchFamily="34" charset="0"/>
                <a:cs typeface="Arial" panose="020B0604020202020204" pitchFamily="34" charset="0"/>
              </a:rPr>
              <a:t>1 Thessalonians	52 AD</a:t>
            </a:r>
          </a:p>
          <a:p>
            <a:r>
              <a:rPr lang="en-US" sz="1600" b="1" dirty="0">
                <a:latin typeface="Arial" panose="020B0604020202020204" pitchFamily="34" charset="0"/>
                <a:cs typeface="Arial" panose="020B0604020202020204" pitchFamily="34" charset="0"/>
              </a:rPr>
              <a:t>2 Thessalonians	52 AD</a:t>
            </a:r>
          </a:p>
          <a:p>
            <a:r>
              <a:rPr lang="en-US" sz="1600" b="1" dirty="0">
                <a:latin typeface="Arial" panose="020B0604020202020204" pitchFamily="34" charset="0"/>
                <a:cs typeface="Arial" panose="020B0604020202020204" pitchFamily="34" charset="0"/>
              </a:rPr>
              <a:t>1 Corinthians	57 AD</a:t>
            </a:r>
          </a:p>
          <a:p>
            <a:r>
              <a:rPr lang="en-US" sz="1600" b="1" dirty="0">
                <a:latin typeface="Arial" panose="020B0604020202020204" pitchFamily="34" charset="0"/>
                <a:cs typeface="Arial" panose="020B0604020202020204" pitchFamily="34" charset="0"/>
              </a:rPr>
              <a:t>2 Corinthians	57 AD</a:t>
            </a:r>
          </a:p>
          <a:p>
            <a:r>
              <a:rPr lang="en-US" sz="1600" b="1" dirty="0">
                <a:latin typeface="Arial" panose="020B0604020202020204" pitchFamily="34" charset="0"/>
                <a:cs typeface="Arial" panose="020B0604020202020204" pitchFamily="34" charset="0"/>
              </a:rPr>
              <a:t>Galatians	58 AD</a:t>
            </a:r>
          </a:p>
          <a:p>
            <a:r>
              <a:rPr lang="en-US" sz="1600" b="1" dirty="0">
                <a:latin typeface="Arial" panose="020B0604020202020204" pitchFamily="34" charset="0"/>
                <a:cs typeface="Arial" panose="020B0604020202020204" pitchFamily="34" charset="0"/>
              </a:rPr>
              <a:t>Romans		58 AD</a:t>
            </a:r>
          </a:p>
          <a:p>
            <a:r>
              <a:rPr lang="en-US" sz="1600" b="1" dirty="0">
                <a:latin typeface="Arial" panose="020B0604020202020204" pitchFamily="34" charset="0"/>
                <a:cs typeface="Arial" panose="020B0604020202020204" pitchFamily="34" charset="0"/>
              </a:rPr>
              <a:t>Matthew		58 AD</a:t>
            </a:r>
          </a:p>
          <a:p>
            <a:r>
              <a:rPr lang="en-US" sz="1600" b="1" dirty="0">
                <a:latin typeface="Arial" panose="020B0604020202020204" pitchFamily="34" charset="0"/>
                <a:cs typeface="Arial" panose="020B0604020202020204" pitchFamily="34" charset="0"/>
              </a:rPr>
              <a:t>Luke		58 AD</a:t>
            </a:r>
          </a:p>
          <a:p>
            <a:r>
              <a:rPr lang="en-US" sz="1600" b="1" dirty="0">
                <a:latin typeface="Arial" panose="020B0604020202020204" pitchFamily="34" charset="0"/>
                <a:cs typeface="Arial" panose="020B0604020202020204" pitchFamily="34" charset="0"/>
              </a:rPr>
              <a:t>Acts		62 AD</a:t>
            </a:r>
          </a:p>
          <a:p>
            <a:r>
              <a:rPr lang="en-US" sz="1600" b="1" dirty="0">
                <a:latin typeface="Arial" panose="020B0604020202020204" pitchFamily="34" charset="0"/>
                <a:cs typeface="Arial" panose="020B0604020202020204" pitchFamily="34" charset="0"/>
              </a:rPr>
              <a:t>Philippians	62 AD</a:t>
            </a:r>
          </a:p>
          <a:p>
            <a:r>
              <a:rPr lang="en-US" sz="1600" b="1" dirty="0">
                <a:latin typeface="Arial" panose="020B0604020202020204" pitchFamily="34" charset="0"/>
                <a:cs typeface="Arial" panose="020B0604020202020204" pitchFamily="34" charset="0"/>
              </a:rPr>
              <a:t>Philemon	62 AD</a:t>
            </a:r>
          </a:p>
          <a:p>
            <a:r>
              <a:rPr lang="en-US" sz="1600" b="1" dirty="0">
                <a:latin typeface="Arial" panose="020B0604020202020204" pitchFamily="34" charset="0"/>
                <a:cs typeface="Arial" panose="020B0604020202020204" pitchFamily="34" charset="0"/>
              </a:rPr>
              <a:t>Colossians	62 AD</a:t>
            </a:r>
          </a:p>
          <a:p>
            <a:r>
              <a:rPr lang="en-US" sz="1600" b="1" dirty="0">
                <a:latin typeface="Arial" panose="020B0604020202020204" pitchFamily="34" charset="0"/>
                <a:cs typeface="Arial" panose="020B0604020202020204" pitchFamily="34" charset="0"/>
              </a:rPr>
              <a:t>Ephesians	62 AD</a:t>
            </a:r>
          </a:p>
          <a:p>
            <a:r>
              <a:rPr lang="en-US" sz="1600" b="1" dirty="0">
                <a:latin typeface="Arial" panose="020B0604020202020204" pitchFamily="34" charset="0"/>
                <a:cs typeface="Arial" panose="020B0604020202020204" pitchFamily="34" charset="0"/>
              </a:rPr>
              <a:t>1 Peter		65 AD</a:t>
            </a:r>
          </a:p>
          <a:p>
            <a:r>
              <a:rPr lang="en-US" sz="1600" b="1" dirty="0">
                <a:latin typeface="Arial" panose="020B0604020202020204" pitchFamily="34" charset="0"/>
                <a:cs typeface="Arial" panose="020B0604020202020204" pitchFamily="34" charset="0"/>
              </a:rPr>
              <a:t>2 Peter 		67 AD</a:t>
            </a:r>
          </a:p>
          <a:p>
            <a:r>
              <a:rPr lang="en-US" sz="1600" b="1" dirty="0">
                <a:latin typeface="Arial" panose="020B0604020202020204" pitchFamily="34" charset="0"/>
                <a:cs typeface="Arial" panose="020B0604020202020204" pitchFamily="34" charset="0"/>
              </a:rPr>
              <a:t>Jude		67 AD</a:t>
            </a:r>
          </a:p>
          <a:p>
            <a:r>
              <a:rPr lang="en-US" sz="1600" b="1" dirty="0">
                <a:latin typeface="Arial" panose="020B0604020202020204" pitchFamily="34" charset="0"/>
                <a:cs typeface="Arial" panose="020B0604020202020204" pitchFamily="34" charset="0"/>
              </a:rPr>
              <a:t>Titus		67 AD</a:t>
            </a:r>
          </a:p>
          <a:p>
            <a:r>
              <a:rPr lang="en-US" sz="1600" b="1" dirty="0">
                <a:latin typeface="Arial" panose="020B0604020202020204" pitchFamily="34" charset="0"/>
                <a:cs typeface="Arial" panose="020B0604020202020204" pitchFamily="34" charset="0"/>
              </a:rPr>
              <a:t>1 Timothy	67 AD</a:t>
            </a:r>
          </a:p>
          <a:p>
            <a:r>
              <a:rPr lang="en-US" sz="1600" b="1" dirty="0">
                <a:latin typeface="Arial" panose="020B0604020202020204" pitchFamily="34" charset="0"/>
                <a:cs typeface="Arial" panose="020B0604020202020204" pitchFamily="34" charset="0"/>
              </a:rPr>
              <a:t>2 Timothy	68 AD</a:t>
            </a:r>
          </a:p>
          <a:p>
            <a:r>
              <a:rPr lang="en-US" sz="1600" b="1" dirty="0">
                <a:latin typeface="Arial" panose="020B0604020202020204" pitchFamily="34" charset="0"/>
                <a:cs typeface="Arial" panose="020B0604020202020204" pitchFamily="34" charset="0"/>
              </a:rPr>
              <a:t>Hebrews		69 AD</a:t>
            </a:r>
          </a:p>
          <a:p>
            <a:r>
              <a:rPr lang="en-US" sz="1600" b="1" dirty="0">
                <a:latin typeface="Arial" panose="020B0604020202020204" pitchFamily="34" charset="0"/>
                <a:cs typeface="Arial" panose="020B0604020202020204" pitchFamily="34" charset="0"/>
              </a:rPr>
              <a:t>John (Gospel)	85 AD</a:t>
            </a:r>
          </a:p>
          <a:p>
            <a:r>
              <a:rPr lang="en-US" sz="1600" b="1" dirty="0">
                <a:latin typeface="Arial" panose="020B0604020202020204" pitchFamily="34" charset="0"/>
                <a:cs typeface="Arial" panose="020B0604020202020204" pitchFamily="34" charset="0"/>
              </a:rPr>
              <a:t>1 John		85 AD</a:t>
            </a:r>
          </a:p>
          <a:p>
            <a:r>
              <a:rPr lang="en-US" sz="1600" b="1" dirty="0">
                <a:latin typeface="Arial" panose="020B0604020202020204" pitchFamily="34" charset="0"/>
                <a:cs typeface="Arial" panose="020B0604020202020204" pitchFamily="34" charset="0"/>
              </a:rPr>
              <a:t>2 John		85 AD</a:t>
            </a:r>
          </a:p>
          <a:p>
            <a:r>
              <a:rPr lang="en-US" sz="1600" b="1" dirty="0">
                <a:latin typeface="Arial" panose="020B0604020202020204" pitchFamily="34" charset="0"/>
                <a:cs typeface="Arial" panose="020B0604020202020204" pitchFamily="34" charset="0"/>
              </a:rPr>
              <a:t>3 John		85 AD</a:t>
            </a:r>
          </a:p>
          <a:p>
            <a:r>
              <a:rPr lang="en-US" sz="1600" b="1" u="sng" dirty="0">
                <a:latin typeface="Arial" panose="020B0604020202020204" pitchFamily="34" charset="0"/>
                <a:cs typeface="Arial" panose="020B0604020202020204" pitchFamily="34" charset="0"/>
              </a:rPr>
              <a:t>Revelation</a:t>
            </a:r>
            <a:r>
              <a:rPr lang="en-US" sz="1600" b="1" dirty="0">
                <a:latin typeface="Arial" panose="020B0604020202020204" pitchFamily="34" charset="0"/>
                <a:cs typeface="Arial" panose="020B0604020202020204" pitchFamily="34" charset="0"/>
              </a:rPr>
              <a:t>	95 AD</a:t>
            </a:r>
          </a:p>
          <a:p>
            <a:endParaRPr lang="en-US" sz="1600" b="1" dirty="0">
              <a:latin typeface="Arial" panose="020B0604020202020204" pitchFamily="34" charset="0"/>
              <a:cs typeface="Arial" panose="020B0604020202020204" pitchFamily="34" charset="0"/>
            </a:endParaRPr>
          </a:p>
          <a:p>
            <a:endParaRPr lang="en-US" sz="1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51E2DC5-378E-854C-A332-707165DEEF17}"/>
              </a:ext>
            </a:extLst>
          </p:cNvPr>
          <p:cNvSpPr txBox="1"/>
          <p:nvPr/>
        </p:nvSpPr>
        <p:spPr>
          <a:xfrm>
            <a:off x="457200" y="1143000"/>
            <a:ext cx="695960" cy="2648802"/>
          </a:xfrm>
          <a:prstGeom prst="rect">
            <a:avLst/>
          </a:prstGeom>
          <a:solidFill>
            <a:schemeClr val="tx1"/>
          </a:solidFill>
        </p:spPr>
        <p:txBody>
          <a:bodyPr vert="wordArtVert" wrap="none" rtlCol="0">
            <a:spAutoFit/>
          </a:bodyPr>
          <a:lstStyle/>
          <a:p>
            <a:r>
              <a:rPr lang="en-US" sz="2800" dirty="0">
                <a:solidFill>
                  <a:schemeClr val="bg1"/>
                </a:solidFill>
              </a:rPr>
              <a:t>CANON</a:t>
            </a:r>
          </a:p>
        </p:txBody>
      </p:sp>
      <p:sp>
        <p:nvSpPr>
          <p:cNvPr id="6" name="TextBox 5">
            <a:extLst>
              <a:ext uri="{FF2B5EF4-FFF2-40B4-BE49-F238E27FC236}">
                <a16:creationId xmlns:a16="http://schemas.microsoft.com/office/drawing/2014/main" id="{C9AE2C7E-A03C-4E48-A232-60C14185D943}"/>
              </a:ext>
            </a:extLst>
          </p:cNvPr>
          <p:cNvSpPr txBox="1"/>
          <p:nvPr/>
        </p:nvSpPr>
        <p:spPr>
          <a:xfrm>
            <a:off x="4572000" y="125290"/>
            <a:ext cx="695960" cy="6725111"/>
          </a:xfrm>
          <a:prstGeom prst="rect">
            <a:avLst/>
          </a:prstGeom>
          <a:solidFill>
            <a:schemeClr val="tx1"/>
          </a:solidFill>
        </p:spPr>
        <p:txBody>
          <a:bodyPr vert="wordArtVert" wrap="none" rtlCol="0">
            <a:spAutoFit/>
          </a:bodyPr>
          <a:lstStyle/>
          <a:p>
            <a:r>
              <a:rPr lang="en-US" sz="2800" dirty="0">
                <a:solidFill>
                  <a:schemeClr val="bg1"/>
                </a:solidFill>
              </a:rPr>
              <a:t>CHRONOLOGICAL</a:t>
            </a:r>
          </a:p>
        </p:txBody>
      </p:sp>
      <p:sp>
        <p:nvSpPr>
          <p:cNvPr id="7" name="TextBox 6">
            <a:extLst>
              <a:ext uri="{FF2B5EF4-FFF2-40B4-BE49-F238E27FC236}">
                <a16:creationId xmlns:a16="http://schemas.microsoft.com/office/drawing/2014/main" id="{63FA542F-8C30-4545-95F1-978F95B0399D}"/>
              </a:ext>
            </a:extLst>
          </p:cNvPr>
          <p:cNvSpPr txBox="1"/>
          <p:nvPr/>
        </p:nvSpPr>
        <p:spPr>
          <a:xfrm>
            <a:off x="-2895600" y="4419600"/>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03A6B7C7-9372-A14C-95C6-401571F2815C}"/>
              </a:ext>
            </a:extLst>
          </p:cNvPr>
          <p:cNvSpPr txBox="1"/>
          <p:nvPr/>
        </p:nvSpPr>
        <p:spPr>
          <a:xfrm>
            <a:off x="29372" y="5780782"/>
            <a:ext cx="1242060" cy="1077218"/>
          </a:xfrm>
          <a:prstGeom prst="rect">
            <a:avLst/>
          </a:prstGeom>
          <a:noFill/>
        </p:spPr>
        <p:txBody>
          <a:bodyPr wrap="square" rtlCol="0">
            <a:spAutoFit/>
          </a:bodyPr>
          <a:lstStyle/>
          <a:p>
            <a:r>
              <a:rPr lang="en-US" sz="1600" i="1" dirty="0"/>
              <a:t>*From Hester, Heart of NT History</a:t>
            </a:r>
          </a:p>
        </p:txBody>
      </p:sp>
      <p:sp>
        <p:nvSpPr>
          <p:cNvPr id="10" name="Slide Number Placeholder 9">
            <a:extLst>
              <a:ext uri="{FF2B5EF4-FFF2-40B4-BE49-F238E27FC236}">
                <a16:creationId xmlns:a16="http://schemas.microsoft.com/office/drawing/2014/main" id="{4EF0E9F7-0C39-9744-9484-835413E5623F}"/>
              </a:ext>
            </a:extLst>
          </p:cNvPr>
          <p:cNvSpPr>
            <a:spLocks noGrp="1"/>
          </p:cNvSpPr>
          <p:nvPr>
            <p:ph type="sldNum" sz="quarter" idx="12"/>
          </p:nvPr>
        </p:nvSpPr>
        <p:spPr/>
        <p:txBody>
          <a:bodyPr/>
          <a:lstStyle/>
          <a:p>
            <a:fld id="{3F2CC1A4-3628-4009-A3B0-E0FB77C012B6}" type="slidenum">
              <a:rPr lang="en-US" smtClean="0"/>
              <a:pPr/>
              <a:t>4</a:t>
            </a:fld>
            <a:endParaRPr lang="en-US" dirty="0"/>
          </a:p>
        </p:txBody>
      </p:sp>
    </p:spTree>
    <p:extLst>
      <p:ext uri="{BB962C8B-B14F-4D97-AF65-F5344CB8AC3E}">
        <p14:creationId xmlns:p14="http://schemas.microsoft.com/office/powerpoint/2010/main" val="3521953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B1AA-213F-9543-B93C-9C420F965DC9}"/>
              </a:ext>
            </a:extLst>
          </p:cNvPr>
          <p:cNvSpPr>
            <a:spLocks noGrp="1"/>
          </p:cNvSpPr>
          <p:nvPr>
            <p:ph type="title"/>
          </p:nvPr>
        </p:nvSpPr>
        <p:spPr/>
        <p:txBody>
          <a:bodyPr>
            <a:normAutofit/>
          </a:bodyPr>
          <a:lstStyle/>
          <a:p>
            <a:r>
              <a:rPr lang="en-US" sz="2800" dirty="0"/>
              <a:t>Victory over Satan and the Final Judgment  (20:1-15) </a:t>
            </a:r>
          </a:p>
        </p:txBody>
      </p:sp>
      <p:sp>
        <p:nvSpPr>
          <p:cNvPr id="3" name="Content Placeholder 2">
            <a:extLst>
              <a:ext uri="{FF2B5EF4-FFF2-40B4-BE49-F238E27FC236}">
                <a16:creationId xmlns:a16="http://schemas.microsoft.com/office/drawing/2014/main" id="{1C99BE3F-AA93-4A4F-A9E4-FC0991A8C878}"/>
              </a:ext>
            </a:extLst>
          </p:cNvPr>
          <p:cNvSpPr>
            <a:spLocks noGrp="1"/>
          </p:cNvSpPr>
          <p:nvPr>
            <p:ph idx="1"/>
          </p:nvPr>
        </p:nvSpPr>
        <p:spPr>
          <a:xfrm>
            <a:off x="152400" y="1408176"/>
            <a:ext cx="8801100" cy="5294376"/>
          </a:xfrm>
        </p:spPr>
        <p:txBody>
          <a:bodyPr>
            <a:normAutofit/>
          </a:bodyPr>
          <a:lstStyle/>
          <a:p>
            <a:pPr marL="633222" indent="-514350">
              <a:buFont typeface="+mj-lt"/>
              <a:buAutoNum type="romanUcPeriod"/>
            </a:pPr>
            <a:r>
              <a:rPr lang="en-US" sz="2400" b="1" dirty="0"/>
              <a:t>Victory over Satan </a:t>
            </a:r>
            <a:r>
              <a:rPr lang="en-US" sz="2400" dirty="0"/>
              <a:t>(vv. 1-10)</a:t>
            </a:r>
          </a:p>
          <a:p>
            <a:pPr marL="118872" indent="0">
              <a:buNone/>
            </a:pPr>
            <a:endParaRPr lang="en-US" sz="2400" b="1" dirty="0"/>
          </a:p>
        </p:txBody>
      </p:sp>
      <p:sp>
        <p:nvSpPr>
          <p:cNvPr id="5" name="TextBox 4">
            <a:extLst>
              <a:ext uri="{FF2B5EF4-FFF2-40B4-BE49-F238E27FC236}">
                <a16:creationId xmlns:a16="http://schemas.microsoft.com/office/drawing/2014/main" id="{6093C9AE-B35E-344E-A221-F592436DDBC1}"/>
              </a:ext>
            </a:extLst>
          </p:cNvPr>
          <p:cNvSpPr txBox="1"/>
          <p:nvPr/>
        </p:nvSpPr>
        <p:spPr>
          <a:xfrm>
            <a:off x="190500" y="1981200"/>
            <a:ext cx="8763000" cy="4801314"/>
          </a:xfrm>
          <a:prstGeom prst="rect">
            <a:avLst/>
          </a:prstGeom>
          <a:noFill/>
        </p:spPr>
        <p:txBody>
          <a:bodyPr wrap="square" rtlCol="0">
            <a:spAutoFit/>
          </a:bodyPr>
          <a:lstStyle/>
          <a:p>
            <a:r>
              <a:rPr lang="en-US" sz="1600" dirty="0"/>
              <a:t>“Then I saw an angel coming down from heaven, holding in his hand the key to the bottomless pit and a great chain. 2 And he seized the dragon, that ancient serpent, who is the devil and Satan, and bound him for a thousand years, 3 and threw him into the pit, and shut it and sealed it over him, so that he might not deceive the nations any longer, until the thousand years were ended. After that he must be released for a little while. 4 Then I saw thrones, and seated on them were those to whom the authority to judge was committed. Also I saw the souls of those who had been beheaded for the testimony of Jesus and for the word of God, and those who had not worshiped the beast or its image and had not received its mark on their foreheads or their hands. They came to life and reigned with Christ for a thousand years. 5 The rest of the dead did not come to life until the thousand years were ended. This is the first resurrection. 6 Blessed and holy is the one who shares in the first resurrection! Over such the second death has no power, but they will be priests of God and of Christ, and they will reign with him for a thousand years. 7 And when the thousand years are ended, Satan will be released from his prison 8 and will come out to deceive the nations that are at the four corners of the earth, Gog and Magog, to gather them for battle; their number is like the sand of the sea. 9 And they marched up over the broad plain of the earth and surrounded the camp of the saints and the beloved city, but fire came down from heaven and consumed them, 10 and the devil who had deceived them was thrown into the lake of fire and sulfur where the beast and the false prophet were, and they will be tormented day and night forever and ever.”</a:t>
            </a:r>
          </a:p>
          <a:p>
            <a:endParaRPr lang="en-US" dirty="0"/>
          </a:p>
        </p:txBody>
      </p:sp>
    </p:spTree>
    <p:extLst>
      <p:ext uri="{BB962C8B-B14F-4D97-AF65-F5344CB8AC3E}">
        <p14:creationId xmlns:p14="http://schemas.microsoft.com/office/powerpoint/2010/main" val="1659607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B1AA-213F-9543-B93C-9C420F965DC9}"/>
              </a:ext>
            </a:extLst>
          </p:cNvPr>
          <p:cNvSpPr>
            <a:spLocks noGrp="1"/>
          </p:cNvSpPr>
          <p:nvPr>
            <p:ph type="title"/>
          </p:nvPr>
        </p:nvSpPr>
        <p:spPr/>
        <p:txBody>
          <a:bodyPr>
            <a:normAutofit/>
          </a:bodyPr>
          <a:lstStyle/>
          <a:p>
            <a:r>
              <a:rPr lang="en-US" sz="2800" dirty="0"/>
              <a:t>Victory over Satan and the Final Judgment  (20:1-15) </a:t>
            </a:r>
          </a:p>
        </p:txBody>
      </p:sp>
      <p:sp>
        <p:nvSpPr>
          <p:cNvPr id="3" name="Content Placeholder 2">
            <a:extLst>
              <a:ext uri="{FF2B5EF4-FFF2-40B4-BE49-F238E27FC236}">
                <a16:creationId xmlns:a16="http://schemas.microsoft.com/office/drawing/2014/main" id="{1C99BE3F-AA93-4A4F-A9E4-FC0991A8C878}"/>
              </a:ext>
            </a:extLst>
          </p:cNvPr>
          <p:cNvSpPr>
            <a:spLocks noGrp="1"/>
          </p:cNvSpPr>
          <p:nvPr>
            <p:ph idx="1"/>
          </p:nvPr>
        </p:nvSpPr>
        <p:spPr>
          <a:xfrm>
            <a:off x="152400" y="1408176"/>
            <a:ext cx="8801100" cy="5294376"/>
          </a:xfrm>
        </p:spPr>
        <p:txBody>
          <a:bodyPr>
            <a:normAutofit/>
          </a:bodyPr>
          <a:lstStyle/>
          <a:p>
            <a:pPr marL="633222" indent="-514350">
              <a:buFont typeface="+mj-lt"/>
              <a:buAutoNum type="romanUcPeriod"/>
            </a:pPr>
            <a:r>
              <a:rPr lang="en-US" sz="2400" b="1" dirty="0"/>
              <a:t>Victory over Satan </a:t>
            </a:r>
            <a:r>
              <a:rPr lang="en-US" sz="2400" dirty="0"/>
              <a:t>(vv. 1-10)</a:t>
            </a:r>
          </a:p>
          <a:p>
            <a:pPr marL="1191006" lvl="2" indent="-514350">
              <a:buFont typeface="+mj-lt"/>
              <a:buAutoNum type="alphaUcPeriod"/>
            </a:pPr>
            <a:r>
              <a:rPr lang="en-US" sz="2200" dirty="0"/>
              <a:t>Satan bound for 1000 years (vv. 1-3)</a:t>
            </a:r>
          </a:p>
          <a:p>
            <a:pPr marL="1191006" lvl="2" indent="-514350">
              <a:buFont typeface="+mj-lt"/>
              <a:buAutoNum type="alphaUcPeriod"/>
            </a:pPr>
            <a:r>
              <a:rPr lang="en-US" sz="2200" dirty="0"/>
              <a:t>The reign of martyrs and faithful saints (vv. 4-6)</a:t>
            </a:r>
          </a:p>
          <a:p>
            <a:pPr marL="1191006" lvl="2" indent="-514350">
              <a:buFont typeface="+mj-lt"/>
              <a:buAutoNum type="alphaUcPeriod"/>
            </a:pPr>
            <a:r>
              <a:rPr lang="en-US" sz="2200" dirty="0"/>
              <a:t>Satan overthrown forever (vv. 7-10)</a:t>
            </a:r>
          </a:p>
          <a:p>
            <a:pPr marL="1620774" lvl="4" indent="-514350">
              <a:buFont typeface="+mj-lt"/>
              <a:buAutoNum type="arabicPeriod"/>
            </a:pPr>
            <a:r>
              <a:rPr lang="en-US" dirty="0"/>
              <a:t>Released from prison (v. 7)</a:t>
            </a:r>
          </a:p>
          <a:p>
            <a:pPr marL="1620774" lvl="4" indent="-514350">
              <a:buFont typeface="+mj-lt"/>
              <a:buAutoNum type="arabicPeriod"/>
            </a:pPr>
            <a:r>
              <a:rPr lang="en-US" dirty="0"/>
              <a:t>Goes out to deceive nations and battle with the saints (vv. 8-9a)</a:t>
            </a:r>
          </a:p>
          <a:p>
            <a:pPr marL="1620774" lvl="4" indent="-514350">
              <a:buFont typeface="+mj-lt"/>
              <a:buAutoNum type="arabicPeriod"/>
            </a:pPr>
            <a:r>
              <a:rPr lang="en-US" dirty="0"/>
              <a:t>Satan devoured and cast into the lake of fire (vv. 9b-10)</a:t>
            </a:r>
            <a:endParaRPr lang="en-US" sz="2000" dirty="0"/>
          </a:p>
          <a:p>
            <a:pPr marL="118872" indent="0">
              <a:buNone/>
            </a:pPr>
            <a:endParaRPr lang="en-US" sz="2400" b="1" dirty="0"/>
          </a:p>
        </p:txBody>
      </p:sp>
    </p:spTree>
    <p:extLst>
      <p:ext uri="{BB962C8B-B14F-4D97-AF65-F5344CB8AC3E}">
        <p14:creationId xmlns:p14="http://schemas.microsoft.com/office/powerpoint/2010/main" val="117620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B1AA-213F-9543-B93C-9C420F965DC9}"/>
              </a:ext>
            </a:extLst>
          </p:cNvPr>
          <p:cNvSpPr>
            <a:spLocks noGrp="1"/>
          </p:cNvSpPr>
          <p:nvPr>
            <p:ph type="title"/>
          </p:nvPr>
        </p:nvSpPr>
        <p:spPr/>
        <p:txBody>
          <a:bodyPr>
            <a:normAutofit/>
          </a:bodyPr>
          <a:lstStyle/>
          <a:p>
            <a:r>
              <a:rPr lang="en-US" sz="2800" dirty="0"/>
              <a:t>Victory over Satan and the Final Judgment  (20:1-15) </a:t>
            </a:r>
          </a:p>
        </p:txBody>
      </p:sp>
      <p:sp>
        <p:nvSpPr>
          <p:cNvPr id="3" name="Content Placeholder 2">
            <a:extLst>
              <a:ext uri="{FF2B5EF4-FFF2-40B4-BE49-F238E27FC236}">
                <a16:creationId xmlns:a16="http://schemas.microsoft.com/office/drawing/2014/main" id="{1C99BE3F-AA93-4A4F-A9E4-FC0991A8C878}"/>
              </a:ext>
            </a:extLst>
          </p:cNvPr>
          <p:cNvSpPr>
            <a:spLocks noGrp="1"/>
          </p:cNvSpPr>
          <p:nvPr>
            <p:ph idx="1"/>
          </p:nvPr>
        </p:nvSpPr>
        <p:spPr>
          <a:xfrm>
            <a:off x="152400" y="1408176"/>
            <a:ext cx="8801100" cy="5294376"/>
          </a:xfrm>
        </p:spPr>
        <p:txBody>
          <a:bodyPr>
            <a:normAutofit/>
          </a:bodyPr>
          <a:lstStyle/>
          <a:p>
            <a:pPr marL="633222" indent="-514350">
              <a:buFont typeface="+mj-lt"/>
              <a:buAutoNum type="romanUcPeriod"/>
            </a:pPr>
            <a:r>
              <a:rPr lang="en-US" sz="1800" b="1" dirty="0"/>
              <a:t>Victory over Satan </a:t>
            </a:r>
            <a:r>
              <a:rPr lang="en-US" sz="1800" dirty="0"/>
              <a:t>(vv. 1-10)</a:t>
            </a:r>
          </a:p>
          <a:p>
            <a:pPr marL="633222" indent="-514350">
              <a:buFont typeface="+mj-lt"/>
              <a:buAutoNum type="romanUcPeriod"/>
            </a:pPr>
            <a:r>
              <a:rPr lang="en-US" sz="2400" b="1" dirty="0"/>
              <a:t>The Final Judgment</a:t>
            </a:r>
            <a:r>
              <a:rPr lang="en-US" sz="2400" dirty="0"/>
              <a:t> (vv. 11-15)</a:t>
            </a:r>
          </a:p>
          <a:p>
            <a:pPr marL="1110996" lvl="2" indent="-342900">
              <a:buFont typeface="+mj-lt"/>
              <a:buAutoNum type="alphaUcPeriod"/>
            </a:pPr>
            <a:r>
              <a:rPr lang="en-US" sz="2200" dirty="0"/>
              <a:t>God on the great white throne (v. 11)</a:t>
            </a:r>
          </a:p>
          <a:p>
            <a:pPr marL="1110996" lvl="2" indent="-342900">
              <a:buFont typeface="+mj-lt"/>
              <a:buAutoNum type="alphaUcPeriod"/>
            </a:pPr>
            <a:r>
              <a:rPr lang="en-US" sz="2200" dirty="0"/>
              <a:t>Dead stand before God to be judged (vv. 12-13)</a:t>
            </a:r>
          </a:p>
          <a:p>
            <a:pPr marL="1110996" lvl="2" indent="-342900">
              <a:buFont typeface="+mj-lt"/>
              <a:buAutoNum type="alphaUcPeriod"/>
            </a:pPr>
            <a:r>
              <a:rPr lang="en-US" sz="2200" dirty="0"/>
              <a:t>Those not in the book of life cast into the lake of fire (vv. 14-15)</a:t>
            </a:r>
          </a:p>
          <a:p>
            <a:pPr marL="118872" indent="0">
              <a:buNone/>
            </a:pPr>
            <a:endParaRPr lang="en-US" sz="2400" b="1" dirty="0"/>
          </a:p>
        </p:txBody>
      </p:sp>
      <p:sp>
        <p:nvSpPr>
          <p:cNvPr id="5" name="TextBox 4">
            <a:extLst>
              <a:ext uri="{FF2B5EF4-FFF2-40B4-BE49-F238E27FC236}">
                <a16:creationId xmlns:a16="http://schemas.microsoft.com/office/drawing/2014/main" id="{44CFE5D4-AA96-C442-9338-AE97BA24E339}"/>
              </a:ext>
            </a:extLst>
          </p:cNvPr>
          <p:cNvSpPr txBox="1"/>
          <p:nvPr/>
        </p:nvSpPr>
        <p:spPr>
          <a:xfrm>
            <a:off x="190500" y="3429000"/>
            <a:ext cx="8801100" cy="3170099"/>
          </a:xfrm>
          <a:prstGeom prst="rect">
            <a:avLst/>
          </a:prstGeom>
          <a:noFill/>
        </p:spPr>
        <p:txBody>
          <a:bodyPr wrap="square" rtlCol="0">
            <a:spAutoFit/>
          </a:bodyPr>
          <a:lstStyle/>
          <a:p>
            <a:r>
              <a:rPr lang="en-US" sz="2000" dirty="0"/>
              <a:t>11 “Then I saw a great white throne and him who was seated on it. From his presence earth and sky fled away, and no place was found for them. 12 And I saw the dead, great and small, standing before the throne, and books were opened. Then another book was opened, which is the book of life. And the dead were judged by what was written in the books, according to what they had done. 13 And the sea gave up the dead who were in it, Death and Hades gave up the dead who were in them, and they were judged, each one of them, according to what they had done. 14 Then Death and Hades were thrown into the lake of fire. This is the second death, the lake of fire. 15 And if anyone's name was not found written in the book of life, he was thrown into the lake of fire.”</a:t>
            </a:r>
          </a:p>
        </p:txBody>
      </p:sp>
    </p:spTree>
    <p:extLst>
      <p:ext uri="{BB962C8B-B14F-4D97-AF65-F5344CB8AC3E}">
        <p14:creationId xmlns:p14="http://schemas.microsoft.com/office/powerpoint/2010/main" val="383968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B1AA-213F-9543-B93C-9C420F965DC9}"/>
              </a:ext>
            </a:extLst>
          </p:cNvPr>
          <p:cNvSpPr>
            <a:spLocks noGrp="1"/>
          </p:cNvSpPr>
          <p:nvPr>
            <p:ph type="title"/>
          </p:nvPr>
        </p:nvSpPr>
        <p:spPr/>
        <p:txBody>
          <a:bodyPr>
            <a:normAutofit/>
          </a:bodyPr>
          <a:lstStyle/>
          <a:p>
            <a:r>
              <a:rPr lang="en-US" sz="2800" dirty="0"/>
              <a:t>Victory over Satan and the Final Judgment  (20:1-15) </a:t>
            </a:r>
          </a:p>
        </p:txBody>
      </p:sp>
      <p:sp>
        <p:nvSpPr>
          <p:cNvPr id="3" name="Content Placeholder 2">
            <a:extLst>
              <a:ext uri="{FF2B5EF4-FFF2-40B4-BE49-F238E27FC236}">
                <a16:creationId xmlns:a16="http://schemas.microsoft.com/office/drawing/2014/main" id="{1C99BE3F-AA93-4A4F-A9E4-FC0991A8C878}"/>
              </a:ext>
            </a:extLst>
          </p:cNvPr>
          <p:cNvSpPr>
            <a:spLocks noGrp="1"/>
          </p:cNvSpPr>
          <p:nvPr>
            <p:ph idx="1"/>
          </p:nvPr>
        </p:nvSpPr>
        <p:spPr>
          <a:xfrm>
            <a:off x="152400" y="1408176"/>
            <a:ext cx="8801100" cy="5294376"/>
          </a:xfrm>
        </p:spPr>
        <p:txBody>
          <a:bodyPr>
            <a:normAutofit/>
          </a:bodyPr>
          <a:lstStyle/>
          <a:p>
            <a:pPr marL="633222" indent="-514350">
              <a:buFont typeface="+mj-lt"/>
              <a:buAutoNum type="romanUcPeriod"/>
            </a:pPr>
            <a:r>
              <a:rPr lang="en-US" sz="1600" b="1" dirty="0"/>
              <a:t>Victory over Satan </a:t>
            </a:r>
            <a:r>
              <a:rPr lang="en-US" sz="1600" dirty="0"/>
              <a:t>(vv. 1-10)</a:t>
            </a:r>
          </a:p>
          <a:p>
            <a:pPr marL="1191006" lvl="2" indent="-514350">
              <a:buFont typeface="+mj-lt"/>
              <a:buAutoNum type="alphaUcPeriod"/>
            </a:pPr>
            <a:r>
              <a:rPr lang="en-US" sz="1600" dirty="0"/>
              <a:t>Satan bound for 1000 years (vv. 1-3)</a:t>
            </a:r>
          </a:p>
          <a:p>
            <a:pPr marL="1191006" lvl="2" indent="-514350">
              <a:buFont typeface="+mj-lt"/>
              <a:buAutoNum type="alphaUcPeriod"/>
            </a:pPr>
            <a:r>
              <a:rPr lang="en-US" sz="1600" dirty="0"/>
              <a:t>The reign of martyrs and faithful saints (vv. 4-6)</a:t>
            </a:r>
          </a:p>
          <a:p>
            <a:pPr marL="1191006" lvl="2" indent="-514350">
              <a:buFont typeface="+mj-lt"/>
              <a:buAutoNum type="alphaUcPeriod"/>
            </a:pPr>
            <a:r>
              <a:rPr lang="en-US" sz="1600" dirty="0"/>
              <a:t>Satan overthrown forever (vv. 7-10)</a:t>
            </a:r>
          </a:p>
          <a:p>
            <a:pPr marL="1620774" lvl="4" indent="-514350">
              <a:buFont typeface="+mj-lt"/>
              <a:buAutoNum type="arabicPeriod"/>
            </a:pPr>
            <a:r>
              <a:rPr lang="en-US" sz="1600" dirty="0"/>
              <a:t>Released from prison (v. 7)</a:t>
            </a:r>
          </a:p>
          <a:p>
            <a:pPr marL="1620774" lvl="4" indent="-514350">
              <a:buFont typeface="+mj-lt"/>
              <a:buAutoNum type="arabicPeriod"/>
            </a:pPr>
            <a:r>
              <a:rPr lang="en-US" sz="1600" dirty="0"/>
              <a:t>Goes out to deceive nations and battle with the saints (vv. 8-9a)</a:t>
            </a:r>
          </a:p>
          <a:p>
            <a:pPr marL="1620774" lvl="4" indent="-514350">
              <a:buFont typeface="+mj-lt"/>
              <a:buAutoNum type="arabicPeriod"/>
            </a:pPr>
            <a:r>
              <a:rPr lang="en-US" sz="1600" dirty="0"/>
              <a:t>Satan devoured and cast into the lake of fire (vv. 9b-10)</a:t>
            </a:r>
          </a:p>
          <a:p>
            <a:pPr marL="633222" indent="-514350">
              <a:buFont typeface="+mj-lt"/>
              <a:buAutoNum type="romanUcPeriod"/>
            </a:pPr>
            <a:r>
              <a:rPr lang="en-US" sz="2400" b="1" dirty="0"/>
              <a:t>The Final Judgment</a:t>
            </a:r>
            <a:r>
              <a:rPr lang="en-US" sz="2400" dirty="0"/>
              <a:t> (vv. 11-15)</a:t>
            </a:r>
          </a:p>
          <a:p>
            <a:pPr marL="1110996" lvl="2" indent="-342900">
              <a:buFont typeface="+mj-lt"/>
              <a:buAutoNum type="alphaUcPeriod"/>
            </a:pPr>
            <a:r>
              <a:rPr lang="en-US" sz="2200" dirty="0"/>
              <a:t>God on the great white throne (v. 11)</a:t>
            </a:r>
          </a:p>
          <a:p>
            <a:pPr marL="1110996" lvl="2" indent="-342900">
              <a:buFont typeface="+mj-lt"/>
              <a:buAutoNum type="alphaUcPeriod"/>
            </a:pPr>
            <a:r>
              <a:rPr lang="en-US" sz="2200" dirty="0"/>
              <a:t>Dead stand before God to be judged (vv. 12-13)</a:t>
            </a:r>
          </a:p>
          <a:p>
            <a:pPr marL="1110996" lvl="2" indent="-342900">
              <a:buFont typeface="+mj-lt"/>
              <a:buAutoNum type="alphaUcPeriod"/>
            </a:pPr>
            <a:r>
              <a:rPr lang="en-US" sz="2200" dirty="0"/>
              <a:t>Those not in the book of life cast into the lake of fire (vv. 14-15)</a:t>
            </a:r>
          </a:p>
          <a:p>
            <a:pPr marL="118872" indent="0">
              <a:buNone/>
            </a:pPr>
            <a:endParaRPr lang="en-US" sz="2400" b="1" dirty="0"/>
          </a:p>
        </p:txBody>
      </p:sp>
      <p:sp>
        <p:nvSpPr>
          <p:cNvPr id="4" name="TextBox 3">
            <a:extLst>
              <a:ext uri="{FF2B5EF4-FFF2-40B4-BE49-F238E27FC236}">
                <a16:creationId xmlns:a16="http://schemas.microsoft.com/office/drawing/2014/main" id="{F6A5E4DF-18B6-A94B-843A-D74AA87B65A5}"/>
              </a:ext>
            </a:extLst>
          </p:cNvPr>
          <p:cNvSpPr txBox="1"/>
          <p:nvPr/>
        </p:nvSpPr>
        <p:spPr>
          <a:xfrm>
            <a:off x="246821" y="5334000"/>
            <a:ext cx="8612257" cy="1054822"/>
          </a:xfrm>
          <a:prstGeom prst="rect">
            <a:avLst/>
          </a:prstGeom>
          <a:solidFill>
            <a:schemeClr val="accent1"/>
          </a:solidFill>
        </p:spPr>
        <p:txBody>
          <a:bodyPr wrap="square" rtlCol="0">
            <a:spAutoFit/>
          </a:bodyPr>
          <a:lstStyle/>
          <a:p>
            <a:r>
              <a:rPr lang="en-US" sz="2000" dirty="0"/>
              <a:t>“and </a:t>
            </a:r>
            <a:r>
              <a:rPr lang="en-US" sz="2000" b="1" dirty="0"/>
              <a:t>the devil </a:t>
            </a:r>
            <a:r>
              <a:rPr lang="en-US" sz="2000" dirty="0"/>
              <a:t>who had deceived them was thrown into the lake of fire and sulfur where the </a:t>
            </a:r>
            <a:r>
              <a:rPr lang="en-US" sz="2000" b="1" dirty="0"/>
              <a:t>beast and the false prophet </a:t>
            </a:r>
            <a:r>
              <a:rPr lang="en-US" sz="2000" dirty="0"/>
              <a:t>were, and they will be tormented day and night forever and ever”</a:t>
            </a:r>
            <a:r>
              <a:rPr lang="en-US" sz="2000" b="1" dirty="0"/>
              <a:t> </a:t>
            </a:r>
            <a:r>
              <a:rPr lang="en-US" sz="2000" dirty="0"/>
              <a:t>(20:10)</a:t>
            </a:r>
          </a:p>
        </p:txBody>
      </p:sp>
    </p:spTree>
    <p:extLst>
      <p:ext uri="{BB962C8B-B14F-4D97-AF65-F5344CB8AC3E}">
        <p14:creationId xmlns:p14="http://schemas.microsoft.com/office/powerpoint/2010/main" val="167798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6188634-3114-954E-9248-34EAEDA9FE09}"/>
              </a:ext>
            </a:extLst>
          </p:cNvPr>
          <p:cNvCxnSpPr>
            <a:cxnSpLocks/>
          </p:cNvCxnSpPr>
          <p:nvPr/>
        </p:nvCxnSpPr>
        <p:spPr>
          <a:xfrm>
            <a:off x="381000" y="2514600"/>
            <a:ext cx="83820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08084BB-CEB4-724C-B40D-52531E63A47B}"/>
              </a:ext>
            </a:extLst>
          </p:cNvPr>
          <p:cNvSpPr txBox="1"/>
          <p:nvPr/>
        </p:nvSpPr>
        <p:spPr>
          <a:xfrm>
            <a:off x="2937471" y="459057"/>
            <a:ext cx="2409634" cy="461665"/>
          </a:xfrm>
          <a:prstGeom prst="rect">
            <a:avLst/>
          </a:prstGeom>
          <a:noFill/>
        </p:spPr>
        <p:txBody>
          <a:bodyPr wrap="none" rtlCol="0">
            <a:spAutoFit/>
          </a:bodyPr>
          <a:lstStyle/>
          <a:p>
            <a:r>
              <a:rPr lang="en-US" sz="2400" b="1" dirty="0"/>
              <a:t>Premillennialism</a:t>
            </a:r>
          </a:p>
        </p:txBody>
      </p:sp>
      <p:cxnSp>
        <p:nvCxnSpPr>
          <p:cNvPr id="16" name="Straight Connector 15">
            <a:extLst>
              <a:ext uri="{FF2B5EF4-FFF2-40B4-BE49-F238E27FC236}">
                <a16:creationId xmlns:a16="http://schemas.microsoft.com/office/drawing/2014/main" id="{2D3F307C-DD39-0942-AB38-A031A9BCB269}"/>
              </a:ext>
            </a:extLst>
          </p:cNvPr>
          <p:cNvCxnSpPr>
            <a:cxnSpLocks/>
          </p:cNvCxnSpPr>
          <p:nvPr/>
        </p:nvCxnSpPr>
        <p:spPr>
          <a:xfrm>
            <a:off x="1295400" y="1645920"/>
            <a:ext cx="0" cy="868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88E5E5-01F9-BC43-9103-293AF2DB6977}"/>
              </a:ext>
            </a:extLst>
          </p:cNvPr>
          <p:cNvCxnSpPr>
            <a:cxnSpLocks/>
          </p:cNvCxnSpPr>
          <p:nvPr/>
        </p:nvCxnSpPr>
        <p:spPr>
          <a:xfrm flipH="1">
            <a:off x="1016772" y="1905000"/>
            <a:ext cx="5486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Block Arc 25">
            <a:extLst>
              <a:ext uri="{FF2B5EF4-FFF2-40B4-BE49-F238E27FC236}">
                <a16:creationId xmlns:a16="http://schemas.microsoft.com/office/drawing/2014/main" id="{C6A8D6D1-77B1-D84E-8EA2-9D46ED70A82C}"/>
              </a:ext>
            </a:extLst>
          </p:cNvPr>
          <p:cNvSpPr/>
          <p:nvPr/>
        </p:nvSpPr>
        <p:spPr>
          <a:xfrm>
            <a:off x="1016772" y="2535139"/>
            <a:ext cx="548640" cy="274320"/>
          </a:xfrm>
          <a:prstGeom prst="blockArc">
            <a:avLst/>
          </a:prstGeom>
          <a:solidFill>
            <a:schemeClr val="accent5">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5" name="Straight Connector 34">
            <a:extLst>
              <a:ext uri="{FF2B5EF4-FFF2-40B4-BE49-F238E27FC236}">
                <a16:creationId xmlns:a16="http://schemas.microsoft.com/office/drawing/2014/main" id="{1490DEA1-60EA-844B-A1A5-D8CA0A553990}"/>
              </a:ext>
            </a:extLst>
          </p:cNvPr>
          <p:cNvCxnSpPr>
            <a:cxnSpLocks/>
          </p:cNvCxnSpPr>
          <p:nvPr/>
        </p:nvCxnSpPr>
        <p:spPr>
          <a:xfrm flipH="1">
            <a:off x="1434959" y="1707542"/>
            <a:ext cx="774349" cy="777241"/>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F035FFD-1F4E-AB4D-B817-43DCA81E0A1F}"/>
              </a:ext>
            </a:extLst>
          </p:cNvPr>
          <p:cNvSpPr txBox="1"/>
          <p:nvPr/>
        </p:nvSpPr>
        <p:spPr>
          <a:xfrm>
            <a:off x="1700418" y="2184318"/>
            <a:ext cx="1023037" cy="369332"/>
          </a:xfrm>
          <a:prstGeom prst="rect">
            <a:avLst/>
          </a:prstGeom>
          <a:noFill/>
        </p:spPr>
        <p:txBody>
          <a:bodyPr wrap="none" rtlCol="0">
            <a:spAutoFit/>
          </a:bodyPr>
          <a:lstStyle/>
          <a:p>
            <a:r>
              <a:rPr lang="en-US" dirty="0"/>
              <a:t>(</a:t>
            </a:r>
            <a:r>
              <a:rPr lang="en-US" b="1" dirty="0"/>
              <a:t>Church</a:t>
            </a:r>
            <a:r>
              <a:rPr lang="en-US" dirty="0"/>
              <a:t>)</a:t>
            </a:r>
          </a:p>
        </p:txBody>
      </p:sp>
      <p:cxnSp>
        <p:nvCxnSpPr>
          <p:cNvPr id="41" name="Straight Connector 40">
            <a:extLst>
              <a:ext uri="{FF2B5EF4-FFF2-40B4-BE49-F238E27FC236}">
                <a16:creationId xmlns:a16="http://schemas.microsoft.com/office/drawing/2014/main" id="{282FD48B-CA57-D94B-8E60-A8A8F655098F}"/>
              </a:ext>
            </a:extLst>
          </p:cNvPr>
          <p:cNvCxnSpPr>
            <a:cxnSpLocks/>
          </p:cNvCxnSpPr>
          <p:nvPr/>
        </p:nvCxnSpPr>
        <p:spPr>
          <a:xfrm>
            <a:off x="2690689" y="1707542"/>
            <a:ext cx="0" cy="799441"/>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583FDC67-ACCE-5E4E-BE85-E156D1FFAC96}"/>
              </a:ext>
            </a:extLst>
          </p:cNvPr>
          <p:cNvSpPr txBox="1"/>
          <p:nvPr/>
        </p:nvSpPr>
        <p:spPr>
          <a:xfrm>
            <a:off x="2156294" y="1402377"/>
            <a:ext cx="986167" cy="369332"/>
          </a:xfrm>
          <a:prstGeom prst="rect">
            <a:avLst/>
          </a:prstGeom>
          <a:noFill/>
        </p:spPr>
        <p:txBody>
          <a:bodyPr wrap="none" rtlCol="0">
            <a:spAutoFit/>
          </a:bodyPr>
          <a:lstStyle/>
          <a:p>
            <a:r>
              <a:rPr lang="en-US" b="1" dirty="0"/>
              <a:t>Rapture</a:t>
            </a:r>
          </a:p>
        </p:txBody>
      </p:sp>
      <p:sp>
        <p:nvSpPr>
          <p:cNvPr id="44" name="TextBox 43">
            <a:extLst>
              <a:ext uri="{FF2B5EF4-FFF2-40B4-BE49-F238E27FC236}">
                <a16:creationId xmlns:a16="http://schemas.microsoft.com/office/drawing/2014/main" id="{DBF597ED-9A95-C248-9096-19332362A2DA}"/>
              </a:ext>
            </a:extLst>
          </p:cNvPr>
          <p:cNvSpPr txBox="1"/>
          <p:nvPr/>
        </p:nvSpPr>
        <p:spPr>
          <a:xfrm>
            <a:off x="2678911" y="1907319"/>
            <a:ext cx="1212768" cy="615553"/>
          </a:xfrm>
          <a:prstGeom prst="rect">
            <a:avLst/>
          </a:prstGeom>
          <a:noFill/>
        </p:spPr>
        <p:txBody>
          <a:bodyPr wrap="none" rtlCol="0">
            <a:spAutoFit/>
          </a:bodyPr>
          <a:lstStyle/>
          <a:p>
            <a:pPr algn="ctr"/>
            <a:r>
              <a:rPr lang="en-US" sz="1700" dirty="0"/>
              <a:t>7 </a:t>
            </a:r>
            <a:r>
              <a:rPr lang="en-US" sz="1700" b="1" dirty="0"/>
              <a:t>Year</a:t>
            </a:r>
            <a:r>
              <a:rPr lang="en-US" sz="1700" dirty="0"/>
              <a:t> </a:t>
            </a:r>
          </a:p>
          <a:p>
            <a:pPr algn="ctr"/>
            <a:r>
              <a:rPr lang="en-US" sz="1700" b="1" dirty="0"/>
              <a:t>Tribulation</a:t>
            </a:r>
          </a:p>
        </p:txBody>
      </p:sp>
      <p:cxnSp>
        <p:nvCxnSpPr>
          <p:cNvPr id="45" name="Straight Connector 44">
            <a:extLst>
              <a:ext uri="{FF2B5EF4-FFF2-40B4-BE49-F238E27FC236}">
                <a16:creationId xmlns:a16="http://schemas.microsoft.com/office/drawing/2014/main" id="{4BD6E1C7-5A7B-B54B-B4BE-F93EAA49BD7D}"/>
              </a:ext>
            </a:extLst>
          </p:cNvPr>
          <p:cNvCxnSpPr>
            <a:cxnSpLocks/>
          </p:cNvCxnSpPr>
          <p:nvPr/>
        </p:nvCxnSpPr>
        <p:spPr>
          <a:xfrm>
            <a:off x="3064437" y="1613102"/>
            <a:ext cx="1089048" cy="918441"/>
          </a:xfrm>
          <a:prstGeom prst="line">
            <a:avLst/>
          </a:prstGeom>
          <a:ln w="19050"/>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B865BB2C-8E35-6243-9368-101252B59207}"/>
              </a:ext>
            </a:extLst>
          </p:cNvPr>
          <p:cNvSpPr txBox="1"/>
          <p:nvPr/>
        </p:nvSpPr>
        <p:spPr>
          <a:xfrm>
            <a:off x="4189714" y="2203699"/>
            <a:ext cx="1491114" cy="369332"/>
          </a:xfrm>
          <a:prstGeom prst="rect">
            <a:avLst/>
          </a:prstGeom>
          <a:noFill/>
        </p:spPr>
        <p:txBody>
          <a:bodyPr wrap="none" rtlCol="0">
            <a:spAutoFit/>
          </a:bodyPr>
          <a:lstStyle/>
          <a:p>
            <a:r>
              <a:rPr lang="en-US" b="1" dirty="0"/>
              <a:t>Armageddon</a:t>
            </a:r>
          </a:p>
        </p:txBody>
      </p:sp>
      <p:sp>
        <p:nvSpPr>
          <p:cNvPr id="54" name="TextBox 53">
            <a:extLst>
              <a:ext uri="{FF2B5EF4-FFF2-40B4-BE49-F238E27FC236}">
                <a16:creationId xmlns:a16="http://schemas.microsoft.com/office/drawing/2014/main" id="{CCC3ACE9-B336-7D41-A69F-4EF90269A606}"/>
              </a:ext>
            </a:extLst>
          </p:cNvPr>
          <p:cNvSpPr txBox="1"/>
          <p:nvPr/>
        </p:nvSpPr>
        <p:spPr>
          <a:xfrm>
            <a:off x="3893667" y="1477299"/>
            <a:ext cx="1861501" cy="646331"/>
          </a:xfrm>
          <a:prstGeom prst="rect">
            <a:avLst/>
          </a:prstGeom>
          <a:noFill/>
        </p:spPr>
        <p:txBody>
          <a:bodyPr wrap="square" rtlCol="0">
            <a:spAutoFit/>
          </a:bodyPr>
          <a:lstStyle/>
          <a:p>
            <a:r>
              <a:rPr lang="en-US" b="1" dirty="0"/>
              <a:t>1000</a:t>
            </a:r>
            <a:r>
              <a:rPr lang="en-US" dirty="0"/>
              <a:t> </a:t>
            </a:r>
            <a:r>
              <a:rPr lang="en-US" b="1" dirty="0"/>
              <a:t>Year Reign</a:t>
            </a:r>
          </a:p>
          <a:p>
            <a:pPr algn="ctr"/>
            <a:r>
              <a:rPr lang="en-US" b="1" dirty="0"/>
              <a:t>Kingdom</a:t>
            </a:r>
          </a:p>
        </p:txBody>
      </p:sp>
      <p:sp>
        <p:nvSpPr>
          <p:cNvPr id="55" name="TextBox 54">
            <a:extLst>
              <a:ext uri="{FF2B5EF4-FFF2-40B4-BE49-F238E27FC236}">
                <a16:creationId xmlns:a16="http://schemas.microsoft.com/office/drawing/2014/main" id="{CF897009-D588-C04F-8346-E7CB4EDBE6A7}"/>
              </a:ext>
            </a:extLst>
          </p:cNvPr>
          <p:cNvSpPr txBox="1"/>
          <p:nvPr/>
        </p:nvSpPr>
        <p:spPr>
          <a:xfrm>
            <a:off x="5810051" y="1041983"/>
            <a:ext cx="476734" cy="2428870"/>
          </a:xfrm>
          <a:prstGeom prst="rect">
            <a:avLst/>
          </a:prstGeom>
          <a:noFill/>
        </p:spPr>
        <p:txBody>
          <a:bodyPr vert="wordArtVert" wrap="none" rtlCol="0">
            <a:spAutoFit/>
          </a:bodyPr>
          <a:lstStyle/>
          <a:p>
            <a:r>
              <a:rPr lang="en-US" sz="1600" b="1" dirty="0"/>
              <a:t>Judgment</a:t>
            </a:r>
          </a:p>
        </p:txBody>
      </p:sp>
      <p:cxnSp>
        <p:nvCxnSpPr>
          <p:cNvPr id="56" name="Straight Connector 55">
            <a:extLst>
              <a:ext uri="{FF2B5EF4-FFF2-40B4-BE49-F238E27FC236}">
                <a16:creationId xmlns:a16="http://schemas.microsoft.com/office/drawing/2014/main" id="{505B6BF3-BE3A-A041-9E61-15B13EEB7686}"/>
              </a:ext>
            </a:extLst>
          </p:cNvPr>
          <p:cNvCxnSpPr>
            <a:cxnSpLocks/>
          </p:cNvCxnSpPr>
          <p:nvPr/>
        </p:nvCxnSpPr>
        <p:spPr>
          <a:xfrm flipV="1">
            <a:off x="6318285" y="1931497"/>
            <a:ext cx="1156994" cy="567195"/>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B8864A7-4F79-F548-8ADC-721C109A15B4}"/>
              </a:ext>
            </a:extLst>
          </p:cNvPr>
          <p:cNvCxnSpPr>
            <a:cxnSpLocks/>
          </p:cNvCxnSpPr>
          <p:nvPr/>
        </p:nvCxnSpPr>
        <p:spPr>
          <a:xfrm>
            <a:off x="6318285" y="2527942"/>
            <a:ext cx="1292709" cy="521656"/>
          </a:xfrm>
          <a:prstGeom prst="line">
            <a:avLst/>
          </a:prstGeom>
          <a:ln w="19050"/>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64E217E4-3E4F-2144-851D-FE0410E261F7}"/>
              </a:ext>
            </a:extLst>
          </p:cNvPr>
          <p:cNvSpPr txBox="1"/>
          <p:nvPr/>
        </p:nvSpPr>
        <p:spPr>
          <a:xfrm>
            <a:off x="7642495" y="2917206"/>
            <a:ext cx="730116" cy="369332"/>
          </a:xfrm>
          <a:prstGeom prst="rect">
            <a:avLst/>
          </a:prstGeom>
          <a:noFill/>
        </p:spPr>
        <p:txBody>
          <a:bodyPr wrap="square" rtlCol="0">
            <a:spAutoFit/>
          </a:bodyPr>
          <a:lstStyle/>
          <a:p>
            <a:r>
              <a:rPr lang="en-US" b="1" dirty="0"/>
              <a:t>Hell</a:t>
            </a:r>
          </a:p>
        </p:txBody>
      </p:sp>
      <p:sp>
        <p:nvSpPr>
          <p:cNvPr id="67" name="TextBox 66">
            <a:extLst>
              <a:ext uri="{FF2B5EF4-FFF2-40B4-BE49-F238E27FC236}">
                <a16:creationId xmlns:a16="http://schemas.microsoft.com/office/drawing/2014/main" id="{0310213E-09F2-FE43-96EA-2B45ACD19202}"/>
              </a:ext>
            </a:extLst>
          </p:cNvPr>
          <p:cNvSpPr txBox="1"/>
          <p:nvPr/>
        </p:nvSpPr>
        <p:spPr>
          <a:xfrm>
            <a:off x="207266" y="1618595"/>
            <a:ext cx="772969" cy="923330"/>
          </a:xfrm>
          <a:prstGeom prst="rect">
            <a:avLst/>
          </a:prstGeom>
          <a:noFill/>
        </p:spPr>
        <p:txBody>
          <a:bodyPr wrap="none" rtlCol="0">
            <a:spAutoFit/>
          </a:bodyPr>
          <a:lstStyle/>
          <a:p>
            <a:pPr algn="ctr"/>
            <a:r>
              <a:rPr lang="en-US" b="1" dirty="0"/>
              <a:t>Christ</a:t>
            </a:r>
          </a:p>
          <a:p>
            <a:pPr algn="ctr"/>
            <a:r>
              <a:rPr lang="en-US" b="1" dirty="0"/>
              <a:t>on </a:t>
            </a:r>
          </a:p>
          <a:p>
            <a:pPr algn="ctr"/>
            <a:r>
              <a:rPr lang="en-US" b="1" dirty="0"/>
              <a:t>Earth</a:t>
            </a:r>
          </a:p>
        </p:txBody>
      </p:sp>
      <p:sp>
        <p:nvSpPr>
          <p:cNvPr id="88" name="TextBox 87">
            <a:extLst>
              <a:ext uri="{FF2B5EF4-FFF2-40B4-BE49-F238E27FC236}">
                <a16:creationId xmlns:a16="http://schemas.microsoft.com/office/drawing/2014/main" id="{D8263559-F545-524A-9F64-33B6674BC567}"/>
              </a:ext>
            </a:extLst>
          </p:cNvPr>
          <p:cNvSpPr txBox="1"/>
          <p:nvPr/>
        </p:nvSpPr>
        <p:spPr>
          <a:xfrm>
            <a:off x="7460182" y="1742484"/>
            <a:ext cx="944489" cy="369332"/>
          </a:xfrm>
          <a:prstGeom prst="rect">
            <a:avLst/>
          </a:prstGeom>
          <a:noFill/>
        </p:spPr>
        <p:txBody>
          <a:bodyPr wrap="none" rtlCol="0">
            <a:spAutoFit/>
          </a:bodyPr>
          <a:lstStyle/>
          <a:p>
            <a:r>
              <a:rPr lang="en-US" b="1" dirty="0"/>
              <a:t>Heaven</a:t>
            </a:r>
          </a:p>
        </p:txBody>
      </p:sp>
      <p:sp>
        <p:nvSpPr>
          <p:cNvPr id="90" name="TextBox 89">
            <a:extLst>
              <a:ext uri="{FF2B5EF4-FFF2-40B4-BE49-F238E27FC236}">
                <a16:creationId xmlns:a16="http://schemas.microsoft.com/office/drawing/2014/main" id="{F0D2DC3A-EF9C-5C4D-A22B-A8E0C26D6757}"/>
              </a:ext>
            </a:extLst>
          </p:cNvPr>
          <p:cNvSpPr txBox="1"/>
          <p:nvPr/>
        </p:nvSpPr>
        <p:spPr>
          <a:xfrm>
            <a:off x="3138718" y="6398943"/>
            <a:ext cx="2236125" cy="338554"/>
          </a:xfrm>
          <a:prstGeom prst="rect">
            <a:avLst/>
          </a:prstGeom>
          <a:noFill/>
        </p:spPr>
        <p:txBody>
          <a:bodyPr wrap="none" rtlCol="0">
            <a:spAutoFit/>
          </a:bodyPr>
          <a:lstStyle/>
          <a:p>
            <a:r>
              <a:rPr lang="en-US" sz="1600" dirty="0"/>
              <a:t>Harkrider, Ibid, </a:t>
            </a:r>
            <a:r>
              <a:rPr lang="en-US" sz="1600" i="1" dirty="0"/>
              <a:t>page 283</a:t>
            </a:r>
          </a:p>
        </p:txBody>
      </p:sp>
      <p:sp>
        <p:nvSpPr>
          <p:cNvPr id="106" name="TextBox 105">
            <a:extLst>
              <a:ext uri="{FF2B5EF4-FFF2-40B4-BE49-F238E27FC236}">
                <a16:creationId xmlns:a16="http://schemas.microsoft.com/office/drawing/2014/main" id="{D5956E17-F200-DB40-86E1-FAFAB11592CB}"/>
              </a:ext>
            </a:extLst>
          </p:cNvPr>
          <p:cNvSpPr txBox="1"/>
          <p:nvPr/>
        </p:nvSpPr>
        <p:spPr>
          <a:xfrm>
            <a:off x="116525" y="3411240"/>
            <a:ext cx="8910950" cy="3412256"/>
          </a:xfrm>
          <a:prstGeom prst="rect">
            <a:avLst/>
          </a:prstGeom>
          <a:solidFill>
            <a:schemeClr val="accent1"/>
          </a:solidFill>
        </p:spPr>
        <p:txBody>
          <a:bodyPr wrap="square" rtlCol="0">
            <a:spAutoFit/>
          </a:bodyPr>
          <a:lstStyle/>
          <a:p>
            <a:r>
              <a:rPr lang="en-US" sz="2000" b="1" dirty="0"/>
              <a:t>The basis for this doctrine of a future earthly reign revolves on the claim that Christ originally came to establish his kingdom, but because the world was too wicked to accept him as king he was crucified instead.  The theory claims that the kingdom was not inaugurated, therefore he established the church to abide during a parenthesis period until he returns.  A rapture will occur at his second coming when all the saints will be caught up to be with the Lord.  Seven years of tribulation will follow, caused by the Antichrist, who will be defeated at the battle of Armageddon when Christ will put down all evil. They say he will then establish his kingdom and reign on the earth for 1,ooo years.  Finally, there will be judgment which is followed by heaven and hell” </a:t>
            </a:r>
            <a:r>
              <a:rPr lang="en-US" b="1" dirty="0"/>
              <a:t>--- </a:t>
            </a:r>
            <a:r>
              <a:rPr lang="en-US" sz="1600" b="1" dirty="0"/>
              <a:t>Harkrider, Truth Commentary, Revelation, page 276-277</a:t>
            </a:r>
          </a:p>
        </p:txBody>
      </p:sp>
    </p:spTree>
    <p:extLst>
      <p:ext uri="{BB962C8B-B14F-4D97-AF65-F5344CB8AC3E}">
        <p14:creationId xmlns:p14="http://schemas.microsoft.com/office/powerpoint/2010/main" val="1937673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6188634-3114-954E-9248-34EAEDA9FE09}"/>
              </a:ext>
            </a:extLst>
          </p:cNvPr>
          <p:cNvCxnSpPr>
            <a:cxnSpLocks/>
          </p:cNvCxnSpPr>
          <p:nvPr/>
        </p:nvCxnSpPr>
        <p:spPr>
          <a:xfrm>
            <a:off x="381000" y="2514600"/>
            <a:ext cx="838200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303BCCD-0F7C-B242-96E7-FBCF4C795ACD}"/>
              </a:ext>
            </a:extLst>
          </p:cNvPr>
          <p:cNvCxnSpPr>
            <a:cxnSpLocks/>
          </p:cNvCxnSpPr>
          <p:nvPr/>
        </p:nvCxnSpPr>
        <p:spPr>
          <a:xfrm>
            <a:off x="381000" y="5468480"/>
            <a:ext cx="8382000"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108084BB-CEB4-724C-B40D-52531E63A47B}"/>
              </a:ext>
            </a:extLst>
          </p:cNvPr>
          <p:cNvSpPr txBox="1"/>
          <p:nvPr/>
        </p:nvSpPr>
        <p:spPr>
          <a:xfrm>
            <a:off x="2937471" y="459057"/>
            <a:ext cx="2409634" cy="461665"/>
          </a:xfrm>
          <a:prstGeom prst="rect">
            <a:avLst/>
          </a:prstGeom>
          <a:noFill/>
        </p:spPr>
        <p:txBody>
          <a:bodyPr wrap="none" rtlCol="0">
            <a:spAutoFit/>
          </a:bodyPr>
          <a:lstStyle/>
          <a:p>
            <a:r>
              <a:rPr lang="en-US" sz="2400" b="1" dirty="0"/>
              <a:t>Premillennialism</a:t>
            </a:r>
          </a:p>
        </p:txBody>
      </p:sp>
      <p:sp>
        <p:nvSpPr>
          <p:cNvPr id="13" name="TextBox 12">
            <a:extLst>
              <a:ext uri="{FF2B5EF4-FFF2-40B4-BE49-F238E27FC236}">
                <a16:creationId xmlns:a16="http://schemas.microsoft.com/office/drawing/2014/main" id="{A0116125-BC98-0547-8425-25E77D97B3E1}"/>
              </a:ext>
            </a:extLst>
          </p:cNvPr>
          <p:cNvSpPr txBox="1"/>
          <p:nvPr/>
        </p:nvSpPr>
        <p:spPr>
          <a:xfrm>
            <a:off x="3430817" y="3787163"/>
            <a:ext cx="1417376" cy="461665"/>
          </a:xfrm>
          <a:prstGeom prst="rect">
            <a:avLst/>
          </a:prstGeom>
          <a:noFill/>
        </p:spPr>
        <p:txBody>
          <a:bodyPr wrap="none" rtlCol="0">
            <a:spAutoFit/>
          </a:bodyPr>
          <a:lstStyle/>
          <a:p>
            <a:r>
              <a:rPr lang="en-US" sz="2400" b="1" dirty="0"/>
              <a:t>The</a:t>
            </a:r>
            <a:r>
              <a:rPr lang="en-US" sz="2000" b="1" dirty="0"/>
              <a:t> </a:t>
            </a:r>
            <a:r>
              <a:rPr lang="en-US" sz="2400" b="1" dirty="0"/>
              <a:t>Bible</a:t>
            </a:r>
          </a:p>
        </p:txBody>
      </p:sp>
      <p:cxnSp>
        <p:nvCxnSpPr>
          <p:cNvPr id="16" name="Straight Connector 15">
            <a:extLst>
              <a:ext uri="{FF2B5EF4-FFF2-40B4-BE49-F238E27FC236}">
                <a16:creationId xmlns:a16="http://schemas.microsoft.com/office/drawing/2014/main" id="{2D3F307C-DD39-0942-AB38-A031A9BCB269}"/>
              </a:ext>
            </a:extLst>
          </p:cNvPr>
          <p:cNvCxnSpPr>
            <a:cxnSpLocks/>
          </p:cNvCxnSpPr>
          <p:nvPr/>
        </p:nvCxnSpPr>
        <p:spPr>
          <a:xfrm>
            <a:off x="1295400" y="1645920"/>
            <a:ext cx="0" cy="868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572785-8764-F343-AFE1-C0CFAB4A955D}"/>
              </a:ext>
            </a:extLst>
          </p:cNvPr>
          <p:cNvCxnSpPr>
            <a:cxnSpLocks/>
          </p:cNvCxnSpPr>
          <p:nvPr/>
        </p:nvCxnSpPr>
        <p:spPr>
          <a:xfrm>
            <a:off x="1309974" y="4533900"/>
            <a:ext cx="0" cy="86868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88E5E5-01F9-BC43-9103-293AF2DB6977}"/>
              </a:ext>
            </a:extLst>
          </p:cNvPr>
          <p:cNvCxnSpPr>
            <a:cxnSpLocks/>
          </p:cNvCxnSpPr>
          <p:nvPr/>
        </p:nvCxnSpPr>
        <p:spPr>
          <a:xfrm flipH="1">
            <a:off x="1016772" y="1905000"/>
            <a:ext cx="5486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620762-75E8-854A-BBFF-34D681374BDA}"/>
              </a:ext>
            </a:extLst>
          </p:cNvPr>
          <p:cNvCxnSpPr>
            <a:cxnSpLocks/>
          </p:cNvCxnSpPr>
          <p:nvPr/>
        </p:nvCxnSpPr>
        <p:spPr>
          <a:xfrm flipH="1">
            <a:off x="1071517" y="4768334"/>
            <a:ext cx="47691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Block Arc 25">
            <a:extLst>
              <a:ext uri="{FF2B5EF4-FFF2-40B4-BE49-F238E27FC236}">
                <a16:creationId xmlns:a16="http://schemas.microsoft.com/office/drawing/2014/main" id="{C6A8D6D1-77B1-D84E-8EA2-9D46ED70A82C}"/>
              </a:ext>
            </a:extLst>
          </p:cNvPr>
          <p:cNvSpPr/>
          <p:nvPr/>
        </p:nvSpPr>
        <p:spPr>
          <a:xfrm>
            <a:off x="1016772" y="2535139"/>
            <a:ext cx="548640" cy="274320"/>
          </a:xfrm>
          <a:prstGeom prst="blockArc">
            <a:avLst/>
          </a:prstGeom>
          <a:solidFill>
            <a:schemeClr val="accent5">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Block Arc 26">
            <a:extLst>
              <a:ext uri="{FF2B5EF4-FFF2-40B4-BE49-F238E27FC236}">
                <a16:creationId xmlns:a16="http://schemas.microsoft.com/office/drawing/2014/main" id="{F3A3E1EC-932F-1B41-AC82-6A415B931D94}"/>
              </a:ext>
            </a:extLst>
          </p:cNvPr>
          <p:cNvSpPr/>
          <p:nvPr/>
        </p:nvSpPr>
        <p:spPr>
          <a:xfrm>
            <a:off x="1016771" y="5446846"/>
            <a:ext cx="548640" cy="274320"/>
          </a:xfrm>
          <a:prstGeom prst="blockArc">
            <a:avLst/>
          </a:prstGeom>
          <a:solidFill>
            <a:schemeClr val="accent5">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5" name="Straight Connector 34">
            <a:extLst>
              <a:ext uri="{FF2B5EF4-FFF2-40B4-BE49-F238E27FC236}">
                <a16:creationId xmlns:a16="http://schemas.microsoft.com/office/drawing/2014/main" id="{1490DEA1-60EA-844B-A1A5-D8CA0A553990}"/>
              </a:ext>
            </a:extLst>
          </p:cNvPr>
          <p:cNvCxnSpPr>
            <a:cxnSpLocks/>
          </p:cNvCxnSpPr>
          <p:nvPr/>
        </p:nvCxnSpPr>
        <p:spPr>
          <a:xfrm flipH="1">
            <a:off x="1434959" y="1707542"/>
            <a:ext cx="774349" cy="777241"/>
          </a:xfrm>
          <a:prstGeom prst="line">
            <a:avLst/>
          </a:prstGeom>
          <a:ln w="19050"/>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BF035FFD-1F4E-AB4D-B817-43DCA81E0A1F}"/>
              </a:ext>
            </a:extLst>
          </p:cNvPr>
          <p:cNvSpPr txBox="1"/>
          <p:nvPr/>
        </p:nvSpPr>
        <p:spPr>
          <a:xfrm>
            <a:off x="1700418" y="2184318"/>
            <a:ext cx="990271" cy="369332"/>
          </a:xfrm>
          <a:prstGeom prst="rect">
            <a:avLst/>
          </a:prstGeom>
          <a:noFill/>
        </p:spPr>
        <p:txBody>
          <a:bodyPr wrap="none" rtlCol="0">
            <a:spAutoFit/>
          </a:bodyPr>
          <a:lstStyle/>
          <a:p>
            <a:r>
              <a:rPr lang="en-US" dirty="0"/>
              <a:t>(Church)</a:t>
            </a:r>
          </a:p>
        </p:txBody>
      </p:sp>
      <p:cxnSp>
        <p:nvCxnSpPr>
          <p:cNvPr id="41" name="Straight Connector 40">
            <a:extLst>
              <a:ext uri="{FF2B5EF4-FFF2-40B4-BE49-F238E27FC236}">
                <a16:creationId xmlns:a16="http://schemas.microsoft.com/office/drawing/2014/main" id="{282FD48B-CA57-D94B-8E60-A8A8F655098F}"/>
              </a:ext>
            </a:extLst>
          </p:cNvPr>
          <p:cNvCxnSpPr>
            <a:cxnSpLocks/>
          </p:cNvCxnSpPr>
          <p:nvPr/>
        </p:nvCxnSpPr>
        <p:spPr>
          <a:xfrm>
            <a:off x="2690689" y="1707542"/>
            <a:ext cx="0" cy="799441"/>
          </a:xfrm>
          <a:prstGeom prst="line">
            <a:avLst/>
          </a:prstGeom>
          <a:ln w="1905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583FDC67-ACCE-5E4E-BE85-E156D1FFAC96}"/>
              </a:ext>
            </a:extLst>
          </p:cNvPr>
          <p:cNvSpPr txBox="1"/>
          <p:nvPr/>
        </p:nvSpPr>
        <p:spPr>
          <a:xfrm>
            <a:off x="2156294" y="1402377"/>
            <a:ext cx="949299" cy="369332"/>
          </a:xfrm>
          <a:prstGeom prst="rect">
            <a:avLst/>
          </a:prstGeom>
          <a:noFill/>
        </p:spPr>
        <p:txBody>
          <a:bodyPr wrap="none" rtlCol="0">
            <a:spAutoFit/>
          </a:bodyPr>
          <a:lstStyle/>
          <a:p>
            <a:r>
              <a:rPr lang="en-US" dirty="0"/>
              <a:t>Rapture</a:t>
            </a:r>
          </a:p>
        </p:txBody>
      </p:sp>
      <p:sp>
        <p:nvSpPr>
          <p:cNvPr id="44" name="TextBox 43">
            <a:extLst>
              <a:ext uri="{FF2B5EF4-FFF2-40B4-BE49-F238E27FC236}">
                <a16:creationId xmlns:a16="http://schemas.microsoft.com/office/drawing/2014/main" id="{DBF597ED-9A95-C248-9096-19332362A2DA}"/>
              </a:ext>
            </a:extLst>
          </p:cNvPr>
          <p:cNvSpPr txBox="1"/>
          <p:nvPr/>
        </p:nvSpPr>
        <p:spPr>
          <a:xfrm>
            <a:off x="2702956" y="1907319"/>
            <a:ext cx="1164678" cy="615553"/>
          </a:xfrm>
          <a:prstGeom prst="rect">
            <a:avLst/>
          </a:prstGeom>
          <a:noFill/>
        </p:spPr>
        <p:txBody>
          <a:bodyPr wrap="none" rtlCol="0">
            <a:spAutoFit/>
          </a:bodyPr>
          <a:lstStyle/>
          <a:p>
            <a:pPr algn="ctr"/>
            <a:r>
              <a:rPr lang="en-US" sz="1700" dirty="0"/>
              <a:t>7 Year </a:t>
            </a:r>
          </a:p>
          <a:p>
            <a:pPr algn="ctr"/>
            <a:r>
              <a:rPr lang="en-US" sz="1700" dirty="0"/>
              <a:t>Tribulation</a:t>
            </a:r>
          </a:p>
        </p:txBody>
      </p:sp>
      <p:cxnSp>
        <p:nvCxnSpPr>
          <p:cNvPr id="45" name="Straight Connector 44">
            <a:extLst>
              <a:ext uri="{FF2B5EF4-FFF2-40B4-BE49-F238E27FC236}">
                <a16:creationId xmlns:a16="http://schemas.microsoft.com/office/drawing/2014/main" id="{4BD6E1C7-5A7B-B54B-B4BE-F93EAA49BD7D}"/>
              </a:ext>
            </a:extLst>
          </p:cNvPr>
          <p:cNvCxnSpPr>
            <a:cxnSpLocks/>
          </p:cNvCxnSpPr>
          <p:nvPr/>
        </p:nvCxnSpPr>
        <p:spPr>
          <a:xfrm>
            <a:off x="3064437" y="1613102"/>
            <a:ext cx="1089048" cy="918441"/>
          </a:xfrm>
          <a:prstGeom prst="line">
            <a:avLst/>
          </a:prstGeom>
          <a:ln w="19050"/>
        </p:spPr>
        <p:style>
          <a:lnRef idx="1">
            <a:schemeClr val="dk1"/>
          </a:lnRef>
          <a:fillRef idx="0">
            <a:schemeClr val="dk1"/>
          </a:fillRef>
          <a:effectRef idx="0">
            <a:schemeClr val="dk1"/>
          </a:effectRef>
          <a:fontRef idx="minor">
            <a:schemeClr val="tx1"/>
          </a:fontRef>
        </p:style>
      </p:cxnSp>
      <p:sp>
        <p:nvSpPr>
          <p:cNvPr id="53" name="TextBox 52">
            <a:extLst>
              <a:ext uri="{FF2B5EF4-FFF2-40B4-BE49-F238E27FC236}">
                <a16:creationId xmlns:a16="http://schemas.microsoft.com/office/drawing/2014/main" id="{B865BB2C-8E35-6243-9368-101252B59207}"/>
              </a:ext>
            </a:extLst>
          </p:cNvPr>
          <p:cNvSpPr txBox="1"/>
          <p:nvPr/>
        </p:nvSpPr>
        <p:spPr>
          <a:xfrm>
            <a:off x="4189714" y="2203699"/>
            <a:ext cx="1441420" cy="369332"/>
          </a:xfrm>
          <a:prstGeom prst="rect">
            <a:avLst/>
          </a:prstGeom>
          <a:noFill/>
        </p:spPr>
        <p:txBody>
          <a:bodyPr wrap="none" rtlCol="0">
            <a:spAutoFit/>
          </a:bodyPr>
          <a:lstStyle/>
          <a:p>
            <a:r>
              <a:rPr lang="en-US" dirty="0"/>
              <a:t>Armageddon</a:t>
            </a:r>
          </a:p>
        </p:txBody>
      </p:sp>
      <p:sp>
        <p:nvSpPr>
          <p:cNvPr id="54" name="TextBox 53">
            <a:extLst>
              <a:ext uri="{FF2B5EF4-FFF2-40B4-BE49-F238E27FC236}">
                <a16:creationId xmlns:a16="http://schemas.microsoft.com/office/drawing/2014/main" id="{CCC3ACE9-B336-7D41-A69F-4EF90269A606}"/>
              </a:ext>
            </a:extLst>
          </p:cNvPr>
          <p:cNvSpPr txBox="1"/>
          <p:nvPr/>
        </p:nvSpPr>
        <p:spPr>
          <a:xfrm>
            <a:off x="3893667" y="1477299"/>
            <a:ext cx="1861501" cy="646331"/>
          </a:xfrm>
          <a:prstGeom prst="rect">
            <a:avLst/>
          </a:prstGeom>
          <a:noFill/>
        </p:spPr>
        <p:txBody>
          <a:bodyPr wrap="square" rtlCol="0">
            <a:spAutoFit/>
          </a:bodyPr>
          <a:lstStyle/>
          <a:p>
            <a:r>
              <a:rPr lang="en-US" dirty="0"/>
              <a:t>1000 Year Reign</a:t>
            </a:r>
          </a:p>
          <a:p>
            <a:pPr algn="ctr"/>
            <a:r>
              <a:rPr lang="en-US" dirty="0"/>
              <a:t>Kingdom</a:t>
            </a:r>
          </a:p>
        </p:txBody>
      </p:sp>
      <p:sp>
        <p:nvSpPr>
          <p:cNvPr id="55" name="TextBox 54">
            <a:extLst>
              <a:ext uri="{FF2B5EF4-FFF2-40B4-BE49-F238E27FC236}">
                <a16:creationId xmlns:a16="http://schemas.microsoft.com/office/drawing/2014/main" id="{CF897009-D588-C04F-8346-E7CB4EDBE6A7}"/>
              </a:ext>
            </a:extLst>
          </p:cNvPr>
          <p:cNvSpPr txBox="1"/>
          <p:nvPr/>
        </p:nvSpPr>
        <p:spPr>
          <a:xfrm>
            <a:off x="5810051" y="1041983"/>
            <a:ext cx="476734" cy="2428870"/>
          </a:xfrm>
          <a:prstGeom prst="rect">
            <a:avLst/>
          </a:prstGeom>
          <a:noFill/>
        </p:spPr>
        <p:txBody>
          <a:bodyPr vert="wordArtVert" wrap="none" rtlCol="0">
            <a:spAutoFit/>
          </a:bodyPr>
          <a:lstStyle/>
          <a:p>
            <a:r>
              <a:rPr lang="en-US" sz="1600" dirty="0"/>
              <a:t>Judgment</a:t>
            </a:r>
          </a:p>
        </p:txBody>
      </p:sp>
      <p:cxnSp>
        <p:nvCxnSpPr>
          <p:cNvPr id="56" name="Straight Connector 55">
            <a:extLst>
              <a:ext uri="{FF2B5EF4-FFF2-40B4-BE49-F238E27FC236}">
                <a16:creationId xmlns:a16="http://schemas.microsoft.com/office/drawing/2014/main" id="{505B6BF3-BE3A-A041-9E61-15B13EEB7686}"/>
              </a:ext>
            </a:extLst>
          </p:cNvPr>
          <p:cNvCxnSpPr>
            <a:cxnSpLocks/>
          </p:cNvCxnSpPr>
          <p:nvPr/>
        </p:nvCxnSpPr>
        <p:spPr>
          <a:xfrm flipV="1">
            <a:off x="6286588" y="1905000"/>
            <a:ext cx="1156994" cy="567195"/>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8B8864A7-4F79-F548-8ADC-721C109A15B4}"/>
              </a:ext>
            </a:extLst>
          </p:cNvPr>
          <p:cNvCxnSpPr>
            <a:cxnSpLocks/>
          </p:cNvCxnSpPr>
          <p:nvPr/>
        </p:nvCxnSpPr>
        <p:spPr>
          <a:xfrm>
            <a:off x="6269224" y="2514600"/>
            <a:ext cx="1292709" cy="521656"/>
          </a:xfrm>
          <a:prstGeom prst="line">
            <a:avLst/>
          </a:prstGeom>
          <a:ln w="19050"/>
        </p:spPr>
        <p:style>
          <a:lnRef idx="1">
            <a:schemeClr val="dk1"/>
          </a:lnRef>
          <a:fillRef idx="0">
            <a:schemeClr val="dk1"/>
          </a:fillRef>
          <a:effectRef idx="0">
            <a:schemeClr val="dk1"/>
          </a:effectRef>
          <a:fontRef idx="minor">
            <a:schemeClr val="tx1"/>
          </a:fontRef>
        </p:style>
      </p:cxnSp>
      <p:sp>
        <p:nvSpPr>
          <p:cNvPr id="62" name="TextBox 61">
            <a:extLst>
              <a:ext uri="{FF2B5EF4-FFF2-40B4-BE49-F238E27FC236}">
                <a16:creationId xmlns:a16="http://schemas.microsoft.com/office/drawing/2014/main" id="{6EB31641-B221-184F-BD16-BC62741FDDB3}"/>
              </a:ext>
            </a:extLst>
          </p:cNvPr>
          <p:cNvSpPr txBox="1"/>
          <p:nvPr/>
        </p:nvSpPr>
        <p:spPr>
          <a:xfrm>
            <a:off x="7642495" y="4605302"/>
            <a:ext cx="944489" cy="369332"/>
          </a:xfrm>
          <a:prstGeom prst="rect">
            <a:avLst/>
          </a:prstGeom>
          <a:noFill/>
        </p:spPr>
        <p:txBody>
          <a:bodyPr wrap="none" rtlCol="0">
            <a:spAutoFit/>
          </a:bodyPr>
          <a:lstStyle/>
          <a:p>
            <a:r>
              <a:rPr lang="en-US" b="1" dirty="0"/>
              <a:t>Heaven</a:t>
            </a:r>
          </a:p>
        </p:txBody>
      </p:sp>
      <p:sp>
        <p:nvSpPr>
          <p:cNvPr id="63" name="TextBox 62">
            <a:extLst>
              <a:ext uri="{FF2B5EF4-FFF2-40B4-BE49-F238E27FC236}">
                <a16:creationId xmlns:a16="http://schemas.microsoft.com/office/drawing/2014/main" id="{64E217E4-3E4F-2144-851D-FE0410E261F7}"/>
              </a:ext>
            </a:extLst>
          </p:cNvPr>
          <p:cNvSpPr txBox="1"/>
          <p:nvPr/>
        </p:nvSpPr>
        <p:spPr>
          <a:xfrm>
            <a:off x="7642495" y="2917206"/>
            <a:ext cx="730116" cy="369332"/>
          </a:xfrm>
          <a:prstGeom prst="rect">
            <a:avLst/>
          </a:prstGeom>
          <a:noFill/>
        </p:spPr>
        <p:txBody>
          <a:bodyPr wrap="square" rtlCol="0">
            <a:spAutoFit/>
          </a:bodyPr>
          <a:lstStyle/>
          <a:p>
            <a:r>
              <a:rPr lang="en-US" dirty="0"/>
              <a:t>Hell</a:t>
            </a:r>
          </a:p>
        </p:txBody>
      </p:sp>
      <p:sp>
        <p:nvSpPr>
          <p:cNvPr id="67" name="TextBox 66">
            <a:extLst>
              <a:ext uri="{FF2B5EF4-FFF2-40B4-BE49-F238E27FC236}">
                <a16:creationId xmlns:a16="http://schemas.microsoft.com/office/drawing/2014/main" id="{0310213E-09F2-FE43-96EA-2B45ACD19202}"/>
              </a:ext>
            </a:extLst>
          </p:cNvPr>
          <p:cNvSpPr txBox="1"/>
          <p:nvPr/>
        </p:nvSpPr>
        <p:spPr>
          <a:xfrm>
            <a:off x="220091" y="1618595"/>
            <a:ext cx="747319" cy="923330"/>
          </a:xfrm>
          <a:prstGeom prst="rect">
            <a:avLst/>
          </a:prstGeom>
          <a:noFill/>
        </p:spPr>
        <p:txBody>
          <a:bodyPr wrap="none" rtlCol="0">
            <a:spAutoFit/>
          </a:bodyPr>
          <a:lstStyle/>
          <a:p>
            <a:pPr algn="ctr"/>
            <a:r>
              <a:rPr lang="en-US" dirty="0"/>
              <a:t>Christ</a:t>
            </a:r>
          </a:p>
          <a:p>
            <a:pPr algn="ctr"/>
            <a:r>
              <a:rPr lang="en-US" dirty="0"/>
              <a:t>on </a:t>
            </a:r>
          </a:p>
          <a:p>
            <a:pPr algn="ctr"/>
            <a:r>
              <a:rPr lang="en-US" dirty="0"/>
              <a:t>Earth</a:t>
            </a:r>
          </a:p>
        </p:txBody>
      </p:sp>
      <p:sp>
        <p:nvSpPr>
          <p:cNvPr id="68" name="TextBox 67">
            <a:extLst>
              <a:ext uri="{FF2B5EF4-FFF2-40B4-BE49-F238E27FC236}">
                <a16:creationId xmlns:a16="http://schemas.microsoft.com/office/drawing/2014/main" id="{D3CDD798-41C2-EB44-850B-26A151D4F7F8}"/>
              </a:ext>
            </a:extLst>
          </p:cNvPr>
          <p:cNvSpPr txBox="1"/>
          <p:nvPr/>
        </p:nvSpPr>
        <p:spPr>
          <a:xfrm>
            <a:off x="56845" y="4690954"/>
            <a:ext cx="1164101" cy="738664"/>
          </a:xfrm>
          <a:prstGeom prst="rect">
            <a:avLst/>
          </a:prstGeom>
          <a:noFill/>
        </p:spPr>
        <p:txBody>
          <a:bodyPr wrap="none" rtlCol="0">
            <a:spAutoFit/>
          </a:bodyPr>
          <a:lstStyle/>
          <a:p>
            <a:pPr algn="ctr"/>
            <a:r>
              <a:rPr lang="en-US" sz="1400" dirty="0"/>
              <a:t>Dan. 2:40-44</a:t>
            </a:r>
          </a:p>
          <a:p>
            <a:pPr algn="ctr"/>
            <a:r>
              <a:rPr lang="en-US" sz="1400" dirty="0"/>
              <a:t>Mark </a:t>
            </a:r>
            <a:r>
              <a:rPr lang="en-US" sz="1400" b="1" dirty="0"/>
              <a:t>1:14-15</a:t>
            </a:r>
          </a:p>
          <a:p>
            <a:pPr algn="ctr"/>
            <a:r>
              <a:rPr lang="en-US" sz="1400" dirty="0"/>
              <a:t>9:1</a:t>
            </a:r>
          </a:p>
        </p:txBody>
      </p:sp>
      <p:sp>
        <p:nvSpPr>
          <p:cNvPr id="69" name="TextBox 68">
            <a:extLst>
              <a:ext uri="{FF2B5EF4-FFF2-40B4-BE49-F238E27FC236}">
                <a16:creationId xmlns:a16="http://schemas.microsoft.com/office/drawing/2014/main" id="{998A7BBD-2FBA-934B-8E29-67F24B932BC7}"/>
              </a:ext>
            </a:extLst>
          </p:cNvPr>
          <p:cNvSpPr txBox="1"/>
          <p:nvPr/>
        </p:nvSpPr>
        <p:spPr>
          <a:xfrm>
            <a:off x="1990032" y="4208971"/>
            <a:ext cx="1894879" cy="1323439"/>
          </a:xfrm>
          <a:prstGeom prst="rect">
            <a:avLst/>
          </a:prstGeom>
          <a:noFill/>
        </p:spPr>
        <p:txBody>
          <a:bodyPr wrap="none" rtlCol="0">
            <a:spAutoFit/>
          </a:bodyPr>
          <a:lstStyle/>
          <a:p>
            <a:pPr algn="ctr"/>
            <a:r>
              <a:rPr lang="en-US" sz="1600" b="1" dirty="0"/>
              <a:t>“Last Days”</a:t>
            </a:r>
          </a:p>
          <a:p>
            <a:pPr algn="ctr"/>
            <a:r>
              <a:rPr lang="en-US" sz="1600" b="1" dirty="0"/>
              <a:t>(Heb. 11:1-2)</a:t>
            </a:r>
          </a:p>
          <a:p>
            <a:pPr algn="ctr"/>
            <a:r>
              <a:rPr lang="en-US" sz="1600" b="1" dirty="0"/>
              <a:t>Kingdom (Col. 1:13)</a:t>
            </a:r>
          </a:p>
          <a:p>
            <a:pPr algn="ctr"/>
            <a:r>
              <a:rPr lang="en-US" sz="1600" b="1" dirty="0"/>
              <a:t>Church (1 Ti. 3:15;</a:t>
            </a:r>
          </a:p>
          <a:p>
            <a:pPr algn="ctr"/>
            <a:r>
              <a:rPr lang="en-US" sz="1600" b="1" dirty="0"/>
              <a:t>Mt. 16:16-19) </a:t>
            </a:r>
          </a:p>
        </p:txBody>
      </p:sp>
      <p:cxnSp>
        <p:nvCxnSpPr>
          <p:cNvPr id="70" name="Straight Connector 69">
            <a:extLst>
              <a:ext uri="{FF2B5EF4-FFF2-40B4-BE49-F238E27FC236}">
                <a16:creationId xmlns:a16="http://schemas.microsoft.com/office/drawing/2014/main" id="{A860576C-8921-C542-9E8B-2FD9A27A9B14}"/>
              </a:ext>
            </a:extLst>
          </p:cNvPr>
          <p:cNvCxnSpPr>
            <a:cxnSpLocks/>
          </p:cNvCxnSpPr>
          <p:nvPr/>
        </p:nvCxnSpPr>
        <p:spPr>
          <a:xfrm flipH="1">
            <a:off x="1434442" y="4472860"/>
            <a:ext cx="900507" cy="969855"/>
          </a:xfrm>
          <a:prstGeom prst="line">
            <a:avLst/>
          </a:prstGeom>
          <a:ln w="19050"/>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E3487D13-367D-6246-9953-57664BDBB178}"/>
              </a:ext>
            </a:extLst>
          </p:cNvPr>
          <p:cNvCxnSpPr>
            <a:cxnSpLocks/>
          </p:cNvCxnSpPr>
          <p:nvPr/>
        </p:nvCxnSpPr>
        <p:spPr>
          <a:xfrm>
            <a:off x="3430817" y="4450657"/>
            <a:ext cx="1216209" cy="992058"/>
          </a:xfrm>
          <a:prstGeom prst="line">
            <a:avLst/>
          </a:prstGeom>
          <a:ln w="19050"/>
        </p:spPr>
        <p:style>
          <a:lnRef idx="1">
            <a:schemeClr val="dk1"/>
          </a:lnRef>
          <a:fillRef idx="0">
            <a:schemeClr val="dk1"/>
          </a:fillRef>
          <a:effectRef idx="0">
            <a:schemeClr val="dk1"/>
          </a:effectRef>
          <a:fontRef idx="minor">
            <a:schemeClr val="tx1"/>
          </a:fontRef>
        </p:style>
      </p:cxnSp>
      <p:sp>
        <p:nvSpPr>
          <p:cNvPr id="82" name="TextBox 81">
            <a:extLst>
              <a:ext uri="{FF2B5EF4-FFF2-40B4-BE49-F238E27FC236}">
                <a16:creationId xmlns:a16="http://schemas.microsoft.com/office/drawing/2014/main" id="{AE9F8D5E-28A6-EF40-A504-C1712E04B538}"/>
              </a:ext>
            </a:extLst>
          </p:cNvPr>
          <p:cNvSpPr txBox="1"/>
          <p:nvPr/>
        </p:nvSpPr>
        <p:spPr>
          <a:xfrm>
            <a:off x="5823604" y="4208971"/>
            <a:ext cx="476734" cy="2428870"/>
          </a:xfrm>
          <a:prstGeom prst="rect">
            <a:avLst/>
          </a:prstGeom>
          <a:noFill/>
        </p:spPr>
        <p:txBody>
          <a:bodyPr vert="wordArtVert" wrap="none" rtlCol="0">
            <a:spAutoFit/>
          </a:bodyPr>
          <a:lstStyle/>
          <a:p>
            <a:r>
              <a:rPr lang="en-US" sz="1600" b="1" dirty="0"/>
              <a:t>Judgment</a:t>
            </a:r>
          </a:p>
        </p:txBody>
      </p:sp>
      <p:sp>
        <p:nvSpPr>
          <p:cNvPr id="83" name="TextBox 82">
            <a:extLst>
              <a:ext uri="{FF2B5EF4-FFF2-40B4-BE49-F238E27FC236}">
                <a16:creationId xmlns:a16="http://schemas.microsoft.com/office/drawing/2014/main" id="{E23ED33F-2DA6-DE4B-B894-7C336FC42574}"/>
              </a:ext>
            </a:extLst>
          </p:cNvPr>
          <p:cNvSpPr txBox="1"/>
          <p:nvPr/>
        </p:nvSpPr>
        <p:spPr>
          <a:xfrm>
            <a:off x="4534995" y="4416433"/>
            <a:ext cx="739305" cy="369332"/>
          </a:xfrm>
          <a:prstGeom prst="rect">
            <a:avLst/>
          </a:prstGeom>
          <a:noFill/>
        </p:spPr>
        <p:txBody>
          <a:bodyPr wrap="none" rtlCol="0">
            <a:spAutoFit/>
          </a:bodyPr>
          <a:lstStyle/>
          <a:p>
            <a:r>
              <a:rPr lang="en-US" dirty="0"/>
              <a:t>“End”</a:t>
            </a:r>
          </a:p>
        </p:txBody>
      </p:sp>
      <p:sp>
        <p:nvSpPr>
          <p:cNvPr id="85" name="TextBox 84">
            <a:extLst>
              <a:ext uri="{FF2B5EF4-FFF2-40B4-BE49-F238E27FC236}">
                <a16:creationId xmlns:a16="http://schemas.microsoft.com/office/drawing/2014/main" id="{73CB63CF-1832-D448-BF2F-3F12220F913A}"/>
              </a:ext>
            </a:extLst>
          </p:cNvPr>
          <p:cNvSpPr txBox="1"/>
          <p:nvPr/>
        </p:nvSpPr>
        <p:spPr>
          <a:xfrm>
            <a:off x="5383201" y="3701226"/>
            <a:ext cx="1456425" cy="584775"/>
          </a:xfrm>
          <a:prstGeom prst="rect">
            <a:avLst/>
          </a:prstGeom>
          <a:noFill/>
        </p:spPr>
        <p:txBody>
          <a:bodyPr wrap="none" rtlCol="0">
            <a:spAutoFit/>
          </a:bodyPr>
          <a:lstStyle/>
          <a:p>
            <a:pPr algn="ctr"/>
            <a:r>
              <a:rPr lang="en-US" sz="1600" b="1" dirty="0"/>
              <a:t>1 Cor. 15:23-26</a:t>
            </a:r>
          </a:p>
          <a:p>
            <a:pPr algn="ctr"/>
            <a:r>
              <a:rPr lang="en-US" sz="1600" b="1" dirty="0"/>
              <a:t>Mt. 25:31-46</a:t>
            </a:r>
          </a:p>
        </p:txBody>
      </p:sp>
      <p:cxnSp>
        <p:nvCxnSpPr>
          <p:cNvPr id="86" name="Straight Connector 85">
            <a:extLst>
              <a:ext uri="{FF2B5EF4-FFF2-40B4-BE49-F238E27FC236}">
                <a16:creationId xmlns:a16="http://schemas.microsoft.com/office/drawing/2014/main" id="{3A4BC199-42D0-2344-98C0-BF353859217E}"/>
              </a:ext>
            </a:extLst>
          </p:cNvPr>
          <p:cNvCxnSpPr>
            <a:cxnSpLocks/>
          </p:cNvCxnSpPr>
          <p:nvPr/>
        </p:nvCxnSpPr>
        <p:spPr>
          <a:xfrm>
            <a:off x="6334345" y="5463432"/>
            <a:ext cx="1265209" cy="619130"/>
          </a:xfrm>
          <a:prstGeom prst="line">
            <a:avLst/>
          </a:prstGeom>
          <a:ln w="19050"/>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920A1852-A09C-354E-B57E-E6B74380627F}"/>
              </a:ext>
            </a:extLst>
          </p:cNvPr>
          <p:cNvCxnSpPr>
            <a:cxnSpLocks/>
          </p:cNvCxnSpPr>
          <p:nvPr/>
        </p:nvCxnSpPr>
        <p:spPr>
          <a:xfrm flipV="1">
            <a:off x="6360610" y="4841621"/>
            <a:ext cx="1238944" cy="630710"/>
          </a:xfrm>
          <a:prstGeom prst="line">
            <a:avLst/>
          </a:prstGeom>
          <a:ln w="19050"/>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D8263559-F545-524A-9F64-33B6674BC567}"/>
              </a:ext>
            </a:extLst>
          </p:cNvPr>
          <p:cNvSpPr txBox="1"/>
          <p:nvPr/>
        </p:nvSpPr>
        <p:spPr>
          <a:xfrm>
            <a:off x="7460182" y="1742484"/>
            <a:ext cx="912429" cy="369332"/>
          </a:xfrm>
          <a:prstGeom prst="rect">
            <a:avLst/>
          </a:prstGeom>
          <a:noFill/>
        </p:spPr>
        <p:txBody>
          <a:bodyPr wrap="none" rtlCol="0">
            <a:spAutoFit/>
          </a:bodyPr>
          <a:lstStyle/>
          <a:p>
            <a:r>
              <a:rPr lang="en-US" dirty="0"/>
              <a:t>Heaven</a:t>
            </a:r>
          </a:p>
        </p:txBody>
      </p:sp>
      <p:sp>
        <p:nvSpPr>
          <p:cNvPr id="89" name="TextBox 88">
            <a:extLst>
              <a:ext uri="{FF2B5EF4-FFF2-40B4-BE49-F238E27FC236}">
                <a16:creationId xmlns:a16="http://schemas.microsoft.com/office/drawing/2014/main" id="{C142A948-89E2-134F-8EFA-06B5CAF7C57B}"/>
              </a:ext>
            </a:extLst>
          </p:cNvPr>
          <p:cNvSpPr txBox="1"/>
          <p:nvPr/>
        </p:nvSpPr>
        <p:spPr>
          <a:xfrm>
            <a:off x="7642495" y="5925246"/>
            <a:ext cx="730116" cy="369332"/>
          </a:xfrm>
          <a:prstGeom prst="rect">
            <a:avLst/>
          </a:prstGeom>
          <a:noFill/>
        </p:spPr>
        <p:txBody>
          <a:bodyPr wrap="square" rtlCol="0">
            <a:spAutoFit/>
          </a:bodyPr>
          <a:lstStyle/>
          <a:p>
            <a:r>
              <a:rPr lang="en-US" b="1" dirty="0"/>
              <a:t>Hell</a:t>
            </a:r>
          </a:p>
        </p:txBody>
      </p:sp>
      <p:sp>
        <p:nvSpPr>
          <p:cNvPr id="90" name="TextBox 89">
            <a:extLst>
              <a:ext uri="{FF2B5EF4-FFF2-40B4-BE49-F238E27FC236}">
                <a16:creationId xmlns:a16="http://schemas.microsoft.com/office/drawing/2014/main" id="{F0D2DC3A-EF9C-5C4D-A22B-A8E0C26D6757}"/>
              </a:ext>
            </a:extLst>
          </p:cNvPr>
          <p:cNvSpPr txBox="1"/>
          <p:nvPr/>
        </p:nvSpPr>
        <p:spPr>
          <a:xfrm>
            <a:off x="3138718" y="6398943"/>
            <a:ext cx="2236125" cy="338554"/>
          </a:xfrm>
          <a:prstGeom prst="rect">
            <a:avLst/>
          </a:prstGeom>
          <a:noFill/>
        </p:spPr>
        <p:txBody>
          <a:bodyPr wrap="none" rtlCol="0">
            <a:spAutoFit/>
          </a:bodyPr>
          <a:lstStyle/>
          <a:p>
            <a:r>
              <a:rPr lang="en-US" sz="1600" dirty="0"/>
              <a:t>Harkrider, Ibid, </a:t>
            </a:r>
            <a:r>
              <a:rPr lang="en-US" sz="1600" i="1" dirty="0"/>
              <a:t>page 283</a:t>
            </a:r>
          </a:p>
        </p:txBody>
      </p:sp>
      <p:sp>
        <p:nvSpPr>
          <p:cNvPr id="2" name="TextBox 1">
            <a:extLst>
              <a:ext uri="{FF2B5EF4-FFF2-40B4-BE49-F238E27FC236}">
                <a16:creationId xmlns:a16="http://schemas.microsoft.com/office/drawing/2014/main" id="{3BBE58F4-8374-A447-92D7-1F25B5E6B0E6}"/>
              </a:ext>
            </a:extLst>
          </p:cNvPr>
          <p:cNvSpPr txBox="1"/>
          <p:nvPr/>
        </p:nvSpPr>
        <p:spPr>
          <a:xfrm rot="2379161">
            <a:off x="1582930" y="4427747"/>
            <a:ext cx="461665" cy="876528"/>
          </a:xfrm>
          <a:prstGeom prst="rect">
            <a:avLst/>
          </a:prstGeom>
          <a:noFill/>
        </p:spPr>
        <p:txBody>
          <a:bodyPr vert="vert270" wrap="square" rtlCol="0">
            <a:spAutoFit/>
          </a:bodyPr>
          <a:lstStyle/>
          <a:p>
            <a:r>
              <a:rPr lang="en-US" b="1" dirty="0"/>
              <a:t>Acts</a:t>
            </a:r>
            <a:r>
              <a:rPr lang="en-US" dirty="0"/>
              <a:t> 2</a:t>
            </a:r>
          </a:p>
        </p:txBody>
      </p:sp>
    </p:spTree>
    <p:extLst>
      <p:ext uri="{BB962C8B-B14F-4D97-AF65-F5344CB8AC3E}">
        <p14:creationId xmlns:p14="http://schemas.microsoft.com/office/powerpoint/2010/main" val="182855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304800" y="1524000"/>
            <a:ext cx="8839200" cy="4992624"/>
          </a:xfrm>
        </p:spPr>
        <p:txBody>
          <a:bodyPr>
            <a:normAutofit/>
          </a:bodyPr>
          <a:lstStyle/>
          <a:p>
            <a:pPr marL="633222" indent="-514350">
              <a:buFont typeface="+mj-lt"/>
              <a:buAutoNum type="arabicPeriod"/>
            </a:pPr>
            <a:r>
              <a:rPr lang="en-US" sz="2100" dirty="0"/>
              <a:t>Jesus came to establish His kingdom during the days of the Roman empire as prophesied by Daniel:</a:t>
            </a:r>
          </a:p>
        </p:txBody>
      </p:sp>
      <p:sp>
        <p:nvSpPr>
          <p:cNvPr id="4" name="TextBox 3">
            <a:extLst>
              <a:ext uri="{FF2B5EF4-FFF2-40B4-BE49-F238E27FC236}">
                <a16:creationId xmlns:a16="http://schemas.microsoft.com/office/drawing/2014/main" id="{E68F4DEB-8638-4448-8B1E-F1639319BD27}"/>
              </a:ext>
            </a:extLst>
          </p:cNvPr>
          <p:cNvSpPr txBox="1"/>
          <p:nvPr/>
        </p:nvSpPr>
        <p:spPr>
          <a:xfrm>
            <a:off x="152400" y="2362200"/>
            <a:ext cx="8839200" cy="4185761"/>
          </a:xfrm>
          <a:prstGeom prst="rect">
            <a:avLst/>
          </a:prstGeom>
          <a:noFill/>
          <a:ln w="57150">
            <a:solidFill>
              <a:schemeClr val="accent1"/>
            </a:solidFill>
          </a:ln>
        </p:spPr>
        <p:txBody>
          <a:bodyPr wrap="square" rtlCol="0">
            <a:spAutoFit/>
          </a:bodyPr>
          <a:lstStyle/>
          <a:p>
            <a:r>
              <a:rPr lang="en-US" sz="1900" dirty="0"/>
              <a:t>“And there shall be a fourth kingdom, strong as iron, because iron breaks to pieces and shatters all things. And like iron that crushes, it shall break and crush all these. 41 And as you saw the feet and toes, partly of potter's clay and partly of iron, it shall be a divided kingdom, but some of the firmness of iron shall be in it, just as you saw iron mixed with the soft clay. 42 And as the toes of the feet were partly iron and partly clay, so the kingdom shall be partly strong and partly brittle. 43 As you saw the iron mixed with soft clay, so they will mix with one another in marriage, but they will not hold together, just as iron does not mix with clay. 44 </a:t>
            </a:r>
            <a:r>
              <a:rPr lang="en-US" sz="1900" b="1" dirty="0"/>
              <a:t>And in the days of those kings the God of heaven will set up a kingdom that shall never be destroyed, nor shall the kingdom be left to another people. It shall break in pieces all these kingdoms and bring them to an end, and it shall stand forever</a:t>
            </a:r>
            <a:r>
              <a:rPr lang="en-US" sz="1900" dirty="0"/>
              <a:t>, 45 just as you saw that a stone was cut from a mountain by no human hand, and that it broke in pieces the iron, the bronze, the clay, the silver, and the gold. A great God has made known to the king what shall be after this. The dream is certain, and its interpretation sure” (Dan. 2:40-45)</a:t>
            </a:r>
          </a:p>
        </p:txBody>
      </p:sp>
    </p:spTree>
    <p:extLst>
      <p:ext uri="{BB962C8B-B14F-4D97-AF65-F5344CB8AC3E}">
        <p14:creationId xmlns:p14="http://schemas.microsoft.com/office/powerpoint/2010/main" val="4242685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304800" y="1524000"/>
            <a:ext cx="86868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2200" dirty="0"/>
              <a:t>Jesus was crucified for our transgressions according to God’s “definite (predetermined, NASV) plan”</a:t>
            </a:r>
          </a:p>
        </p:txBody>
      </p:sp>
      <p:sp>
        <p:nvSpPr>
          <p:cNvPr id="4" name="TextBox 3">
            <a:extLst>
              <a:ext uri="{FF2B5EF4-FFF2-40B4-BE49-F238E27FC236}">
                <a16:creationId xmlns:a16="http://schemas.microsoft.com/office/drawing/2014/main" id="{E68F4DEB-8638-4448-8B1E-F1639319BD27}"/>
              </a:ext>
            </a:extLst>
          </p:cNvPr>
          <p:cNvSpPr txBox="1"/>
          <p:nvPr/>
        </p:nvSpPr>
        <p:spPr>
          <a:xfrm>
            <a:off x="533400" y="3145773"/>
            <a:ext cx="8077200" cy="1107996"/>
          </a:xfrm>
          <a:prstGeom prst="rect">
            <a:avLst/>
          </a:prstGeom>
          <a:noFill/>
          <a:ln w="57150">
            <a:solidFill>
              <a:schemeClr val="accent1"/>
            </a:solidFill>
          </a:ln>
        </p:spPr>
        <p:txBody>
          <a:bodyPr wrap="square" rtlCol="0">
            <a:spAutoFit/>
          </a:bodyPr>
          <a:lstStyle/>
          <a:p>
            <a:r>
              <a:rPr lang="en-US" sz="2200" dirty="0"/>
              <a:t>“this Jesus, delivered up according to the </a:t>
            </a:r>
            <a:r>
              <a:rPr lang="en-US" sz="2200" b="1" dirty="0"/>
              <a:t>definite plan and foreknowledge of God</a:t>
            </a:r>
            <a:r>
              <a:rPr lang="en-US" sz="2200" dirty="0"/>
              <a:t>, you crucified and killed by the hands of lawless men” (Acts 2:23; see Isa. 53)</a:t>
            </a:r>
          </a:p>
        </p:txBody>
      </p:sp>
    </p:spTree>
    <p:extLst>
      <p:ext uri="{BB962C8B-B14F-4D97-AF65-F5344CB8AC3E}">
        <p14:creationId xmlns:p14="http://schemas.microsoft.com/office/powerpoint/2010/main" val="28649328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304800" y="1524000"/>
            <a:ext cx="86868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1600" dirty="0"/>
              <a:t>Jesus was crucified for our transgressions according to God’s “predetermined plan”</a:t>
            </a:r>
          </a:p>
          <a:p>
            <a:pPr marL="633222" indent="-514350">
              <a:buFont typeface="+mj-lt"/>
              <a:buAutoNum type="arabicPeriod"/>
            </a:pPr>
            <a:r>
              <a:rPr lang="en-US" sz="2200" dirty="0"/>
              <a:t>The church has always been in God’s plan “in accordance with the eternal purpose”</a:t>
            </a:r>
          </a:p>
          <a:p>
            <a:pPr marL="633222" indent="-514350">
              <a:buFont typeface="+mj-lt"/>
              <a:buAutoNum type="arabicPeriod"/>
            </a:pPr>
            <a:endParaRPr lang="en-US" sz="2200" dirty="0"/>
          </a:p>
        </p:txBody>
      </p:sp>
      <p:sp>
        <p:nvSpPr>
          <p:cNvPr id="4" name="TextBox 3">
            <a:extLst>
              <a:ext uri="{FF2B5EF4-FFF2-40B4-BE49-F238E27FC236}">
                <a16:creationId xmlns:a16="http://schemas.microsoft.com/office/drawing/2014/main" id="{E68F4DEB-8638-4448-8B1E-F1639319BD27}"/>
              </a:ext>
            </a:extLst>
          </p:cNvPr>
          <p:cNvSpPr txBox="1"/>
          <p:nvPr/>
        </p:nvSpPr>
        <p:spPr>
          <a:xfrm>
            <a:off x="533400" y="3429000"/>
            <a:ext cx="8077200" cy="1446550"/>
          </a:xfrm>
          <a:prstGeom prst="rect">
            <a:avLst/>
          </a:prstGeom>
          <a:noFill/>
          <a:ln w="57150">
            <a:solidFill>
              <a:schemeClr val="accent1"/>
            </a:solidFill>
          </a:ln>
        </p:spPr>
        <p:txBody>
          <a:bodyPr wrap="square" rtlCol="0">
            <a:spAutoFit/>
          </a:bodyPr>
          <a:lstStyle/>
          <a:p>
            <a:r>
              <a:rPr lang="en-US" sz="2200" dirty="0"/>
              <a:t>“so that through the church the manifold wisdom of God might now be made known to the rulers and authorities in the heavenly places. 11 This was </a:t>
            </a:r>
            <a:r>
              <a:rPr lang="en-US" sz="2200" b="1" dirty="0"/>
              <a:t>according to the eternal purpose </a:t>
            </a:r>
            <a:r>
              <a:rPr lang="en-US" sz="2200" dirty="0"/>
              <a:t>that he has realized in Christ Jesus our Lord” (Eph. 3:10-11).  </a:t>
            </a:r>
          </a:p>
        </p:txBody>
      </p:sp>
    </p:spTree>
    <p:extLst>
      <p:ext uri="{BB962C8B-B14F-4D97-AF65-F5344CB8AC3E}">
        <p14:creationId xmlns:p14="http://schemas.microsoft.com/office/powerpoint/2010/main" val="35266794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304800" y="1524000"/>
            <a:ext cx="86868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1600" dirty="0"/>
              <a:t>Jesus was crucified for our transgressions according to God’s “predetermined plan”</a:t>
            </a:r>
          </a:p>
          <a:p>
            <a:pPr marL="633222" indent="-514350">
              <a:buFont typeface="+mj-lt"/>
              <a:buAutoNum type="arabicPeriod"/>
            </a:pPr>
            <a:r>
              <a:rPr lang="en-US" sz="1600" dirty="0"/>
              <a:t>The church has always been in God’s plan “in accordance with the eternal purpose”</a:t>
            </a:r>
          </a:p>
          <a:p>
            <a:pPr marL="633222" indent="-514350">
              <a:buFont typeface="+mj-lt"/>
              <a:buAutoNum type="arabicPeriod"/>
            </a:pPr>
            <a:r>
              <a:rPr lang="en-US" sz="2200" dirty="0"/>
              <a:t>The church is the spiritual “kingdom of His beloved Son” </a:t>
            </a:r>
          </a:p>
          <a:p>
            <a:pPr marL="633222" indent="-514350">
              <a:buFont typeface="+mj-lt"/>
              <a:buAutoNum type="arabicPeriod"/>
            </a:pPr>
            <a:endParaRPr lang="en-US" sz="2200" dirty="0"/>
          </a:p>
        </p:txBody>
      </p:sp>
      <p:sp>
        <p:nvSpPr>
          <p:cNvPr id="4" name="TextBox 3">
            <a:extLst>
              <a:ext uri="{FF2B5EF4-FFF2-40B4-BE49-F238E27FC236}">
                <a16:creationId xmlns:a16="http://schemas.microsoft.com/office/drawing/2014/main" id="{E68F4DEB-8638-4448-8B1E-F1639319BD27}"/>
              </a:ext>
            </a:extLst>
          </p:cNvPr>
          <p:cNvSpPr txBox="1"/>
          <p:nvPr/>
        </p:nvSpPr>
        <p:spPr>
          <a:xfrm>
            <a:off x="533400" y="3429000"/>
            <a:ext cx="8077200" cy="830997"/>
          </a:xfrm>
          <a:prstGeom prst="rect">
            <a:avLst/>
          </a:prstGeom>
          <a:noFill/>
          <a:ln w="57150">
            <a:solidFill>
              <a:schemeClr val="accent1"/>
            </a:solidFill>
          </a:ln>
        </p:spPr>
        <p:txBody>
          <a:bodyPr wrap="square" rtlCol="0">
            <a:spAutoFit/>
          </a:bodyPr>
          <a:lstStyle/>
          <a:p>
            <a:r>
              <a:rPr lang="en-US" sz="2400" dirty="0"/>
              <a:t>“He has delivered us from the domain of darkness and transferred us to the kingdom of his beloved Son” (Col. 1:13)</a:t>
            </a:r>
          </a:p>
        </p:txBody>
      </p:sp>
    </p:spTree>
    <p:extLst>
      <p:ext uri="{BB962C8B-B14F-4D97-AF65-F5344CB8AC3E}">
        <p14:creationId xmlns:p14="http://schemas.microsoft.com/office/powerpoint/2010/main" val="179716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8D11-4B4A-7F4F-87FA-29D802DEF44D}"/>
              </a:ext>
            </a:extLst>
          </p:cNvPr>
          <p:cNvSpPr>
            <a:spLocks noGrp="1"/>
          </p:cNvSpPr>
          <p:nvPr>
            <p:ph type="title"/>
          </p:nvPr>
        </p:nvSpPr>
        <p:spPr/>
        <p:txBody>
          <a:bodyPr>
            <a:normAutofit/>
          </a:bodyPr>
          <a:lstStyle/>
          <a:p>
            <a:r>
              <a:rPr lang="en-US" sz="3200" dirty="0"/>
              <a:t>About the New Testament  “Canon”</a:t>
            </a:r>
          </a:p>
        </p:txBody>
      </p:sp>
      <p:sp>
        <p:nvSpPr>
          <p:cNvPr id="3" name="Content Placeholder 2">
            <a:extLst>
              <a:ext uri="{FF2B5EF4-FFF2-40B4-BE49-F238E27FC236}">
                <a16:creationId xmlns:a16="http://schemas.microsoft.com/office/drawing/2014/main" id="{D084CC27-97BF-3748-B3CC-461AF0B630A5}"/>
              </a:ext>
            </a:extLst>
          </p:cNvPr>
          <p:cNvSpPr>
            <a:spLocks noGrp="1"/>
          </p:cNvSpPr>
          <p:nvPr>
            <p:ph idx="1"/>
          </p:nvPr>
        </p:nvSpPr>
        <p:spPr>
          <a:xfrm>
            <a:off x="0" y="1676399"/>
            <a:ext cx="9144000" cy="5103019"/>
          </a:xfrm>
        </p:spPr>
        <p:txBody>
          <a:bodyPr/>
          <a:lstStyle/>
          <a:p>
            <a:pPr marL="118872" indent="0">
              <a:buNone/>
            </a:pPr>
            <a:r>
              <a:rPr lang="en-US" sz="2400" dirty="0"/>
              <a:t>The list of books which are recognized as inspired and authoritative. </a:t>
            </a:r>
          </a:p>
          <a:p>
            <a:pPr marL="118872" indent="0">
              <a:buNone/>
            </a:pPr>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CA80445A-2EA1-FA4B-9E8F-738F634D433B}"/>
              </a:ext>
            </a:extLst>
          </p:cNvPr>
          <p:cNvSpPr txBox="1"/>
          <p:nvPr/>
        </p:nvSpPr>
        <p:spPr>
          <a:xfrm>
            <a:off x="91476" y="3096986"/>
            <a:ext cx="1554732" cy="1754326"/>
          </a:xfrm>
          <a:prstGeom prst="rect">
            <a:avLst/>
          </a:prstGeom>
          <a:noFill/>
          <a:ln>
            <a:solidFill>
              <a:schemeClr val="tx1"/>
            </a:solidFill>
          </a:ln>
        </p:spPr>
        <p:txBody>
          <a:bodyPr wrap="square" rtlCol="0">
            <a:spAutoFit/>
          </a:bodyPr>
          <a:lstStyle/>
          <a:p>
            <a:r>
              <a:rPr lang="en-US" b="1" u="sng" dirty="0"/>
              <a:t>Gospels</a:t>
            </a:r>
            <a:r>
              <a:rPr lang="en-US" dirty="0"/>
              <a:t> (4)</a:t>
            </a:r>
            <a:endParaRPr lang="en-US" b="1" u="sng" dirty="0"/>
          </a:p>
          <a:p>
            <a:r>
              <a:rPr lang="en-US" dirty="0"/>
              <a:t>Matthew </a:t>
            </a:r>
          </a:p>
          <a:p>
            <a:r>
              <a:rPr lang="en-US" dirty="0"/>
              <a:t>Mark </a:t>
            </a:r>
          </a:p>
          <a:p>
            <a:r>
              <a:rPr lang="en-US" dirty="0"/>
              <a:t>Luke</a:t>
            </a:r>
          </a:p>
          <a:p>
            <a:r>
              <a:rPr lang="en-US" dirty="0"/>
              <a:t>John</a:t>
            </a:r>
          </a:p>
          <a:p>
            <a:endParaRPr lang="en-US" dirty="0"/>
          </a:p>
        </p:txBody>
      </p:sp>
      <p:sp>
        <p:nvSpPr>
          <p:cNvPr id="7" name="TextBox 6">
            <a:extLst>
              <a:ext uri="{FF2B5EF4-FFF2-40B4-BE49-F238E27FC236}">
                <a16:creationId xmlns:a16="http://schemas.microsoft.com/office/drawing/2014/main" id="{045F3FC1-D6CA-5848-8695-40847539D854}"/>
              </a:ext>
            </a:extLst>
          </p:cNvPr>
          <p:cNvSpPr txBox="1"/>
          <p:nvPr/>
        </p:nvSpPr>
        <p:spPr>
          <a:xfrm>
            <a:off x="1757221" y="3096986"/>
            <a:ext cx="1082169" cy="923330"/>
          </a:xfrm>
          <a:prstGeom prst="rect">
            <a:avLst/>
          </a:prstGeom>
          <a:noFill/>
          <a:ln>
            <a:solidFill>
              <a:schemeClr val="tx1"/>
            </a:solidFill>
          </a:ln>
        </p:spPr>
        <p:txBody>
          <a:bodyPr wrap="square" rtlCol="0">
            <a:spAutoFit/>
          </a:bodyPr>
          <a:lstStyle/>
          <a:p>
            <a:r>
              <a:rPr lang="en-US" b="1" u="sng" dirty="0"/>
              <a:t>Acts </a:t>
            </a:r>
            <a:r>
              <a:rPr lang="en-US" u="sng" dirty="0"/>
              <a:t>(1)</a:t>
            </a:r>
          </a:p>
          <a:p>
            <a:r>
              <a:rPr lang="en-US" dirty="0"/>
              <a:t>Book of History</a:t>
            </a:r>
          </a:p>
        </p:txBody>
      </p:sp>
      <p:sp>
        <p:nvSpPr>
          <p:cNvPr id="8" name="TextBox 7">
            <a:extLst>
              <a:ext uri="{FF2B5EF4-FFF2-40B4-BE49-F238E27FC236}">
                <a16:creationId xmlns:a16="http://schemas.microsoft.com/office/drawing/2014/main" id="{05D71320-4DAB-2441-9D73-DC75850A5117}"/>
              </a:ext>
            </a:extLst>
          </p:cNvPr>
          <p:cNvSpPr txBox="1"/>
          <p:nvPr/>
        </p:nvSpPr>
        <p:spPr>
          <a:xfrm>
            <a:off x="2914174" y="3099988"/>
            <a:ext cx="2025683" cy="3139321"/>
          </a:xfrm>
          <a:prstGeom prst="rect">
            <a:avLst/>
          </a:prstGeom>
          <a:noFill/>
          <a:ln>
            <a:solidFill>
              <a:schemeClr val="tx1"/>
            </a:solidFill>
          </a:ln>
        </p:spPr>
        <p:txBody>
          <a:bodyPr wrap="none" rtlCol="0">
            <a:spAutoFit/>
          </a:bodyPr>
          <a:lstStyle/>
          <a:p>
            <a:r>
              <a:rPr lang="en-US" b="1" u="sng" dirty="0"/>
              <a:t>Letters of Paul</a:t>
            </a:r>
            <a:r>
              <a:rPr lang="en-US" dirty="0"/>
              <a:t> (13)</a:t>
            </a:r>
            <a:endParaRPr lang="en-US" b="1" u="sng" dirty="0"/>
          </a:p>
          <a:p>
            <a:r>
              <a:rPr lang="en-US" dirty="0"/>
              <a:t>Thessalonians (2)</a:t>
            </a:r>
          </a:p>
          <a:p>
            <a:r>
              <a:rPr lang="en-US" dirty="0"/>
              <a:t>Corinthians (2)</a:t>
            </a:r>
          </a:p>
          <a:p>
            <a:r>
              <a:rPr lang="en-US" dirty="0"/>
              <a:t>Romans</a:t>
            </a:r>
          </a:p>
          <a:p>
            <a:r>
              <a:rPr lang="en-US" dirty="0"/>
              <a:t>Galatians </a:t>
            </a:r>
          </a:p>
          <a:p>
            <a:r>
              <a:rPr lang="en-US" dirty="0"/>
              <a:t>Philippians</a:t>
            </a:r>
          </a:p>
          <a:p>
            <a:r>
              <a:rPr lang="en-US" dirty="0"/>
              <a:t>Philemon</a:t>
            </a:r>
          </a:p>
          <a:p>
            <a:r>
              <a:rPr lang="en-US" dirty="0"/>
              <a:t>Ephesians</a:t>
            </a:r>
          </a:p>
          <a:p>
            <a:r>
              <a:rPr lang="en-US" dirty="0"/>
              <a:t>Colossians</a:t>
            </a:r>
          </a:p>
          <a:p>
            <a:r>
              <a:rPr lang="en-US" dirty="0"/>
              <a:t>Timothy (2)</a:t>
            </a:r>
          </a:p>
          <a:p>
            <a:r>
              <a:rPr lang="en-US" dirty="0"/>
              <a:t>Titus</a:t>
            </a:r>
          </a:p>
        </p:txBody>
      </p:sp>
      <p:sp>
        <p:nvSpPr>
          <p:cNvPr id="9" name="TextBox 8">
            <a:extLst>
              <a:ext uri="{FF2B5EF4-FFF2-40B4-BE49-F238E27FC236}">
                <a16:creationId xmlns:a16="http://schemas.microsoft.com/office/drawing/2014/main" id="{134057AB-E90B-2A4C-83A1-A9BE516C2B8D}"/>
              </a:ext>
            </a:extLst>
          </p:cNvPr>
          <p:cNvSpPr txBox="1"/>
          <p:nvPr/>
        </p:nvSpPr>
        <p:spPr>
          <a:xfrm>
            <a:off x="5014641" y="3096986"/>
            <a:ext cx="2116849" cy="1754326"/>
          </a:xfrm>
          <a:prstGeom prst="rect">
            <a:avLst/>
          </a:prstGeom>
          <a:noFill/>
          <a:ln>
            <a:solidFill>
              <a:schemeClr val="tx1"/>
            </a:solidFill>
          </a:ln>
        </p:spPr>
        <p:txBody>
          <a:bodyPr wrap="square" rtlCol="0">
            <a:spAutoFit/>
          </a:bodyPr>
          <a:lstStyle/>
          <a:p>
            <a:r>
              <a:rPr lang="en-US" b="1" u="sng" dirty="0"/>
              <a:t>General Letters</a:t>
            </a:r>
            <a:r>
              <a:rPr lang="en-US" b="1" dirty="0"/>
              <a:t> </a:t>
            </a:r>
            <a:r>
              <a:rPr lang="en-US" dirty="0"/>
              <a:t>(8)</a:t>
            </a:r>
          </a:p>
          <a:p>
            <a:r>
              <a:rPr lang="en-US" dirty="0"/>
              <a:t>James</a:t>
            </a:r>
          </a:p>
          <a:p>
            <a:r>
              <a:rPr lang="en-US" dirty="0"/>
              <a:t>1 &amp; 2 Peter</a:t>
            </a:r>
          </a:p>
          <a:p>
            <a:r>
              <a:rPr lang="en-US" dirty="0"/>
              <a:t>1,2, 3 John </a:t>
            </a:r>
          </a:p>
          <a:p>
            <a:r>
              <a:rPr lang="en-US" dirty="0"/>
              <a:t>Jude</a:t>
            </a:r>
          </a:p>
          <a:p>
            <a:r>
              <a:rPr lang="en-US" dirty="0"/>
              <a:t>Hebrews</a:t>
            </a:r>
          </a:p>
        </p:txBody>
      </p:sp>
      <p:sp>
        <p:nvSpPr>
          <p:cNvPr id="10" name="TextBox 9">
            <a:extLst>
              <a:ext uri="{FF2B5EF4-FFF2-40B4-BE49-F238E27FC236}">
                <a16:creationId xmlns:a16="http://schemas.microsoft.com/office/drawing/2014/main" id="{BC2F2823-52DA-514C-81EE-9121E799D0F7}"/>
              </a:ext>
            </a:extLst>
          </p:cNvPr>
          <p:cNvSpPr txBox="1"/>
          <p:nvPr/>
        </p:nvSpPr>
        <p:spPr>
          <a:xfrm>
            <a:off x="7183260" y="3088165"/>
            <a:ext cx="1743123" cy="646331"/>
          </a:xfrm>
          <a:prstGeom prst="rect">
            <a:avLst/>
          </a:prstGeom>
          <a:noFill/>
          <a:ln>
            <a:solidFill>
              <a:schemeClr val="tx1"/>
            </a:solidFill>
          </a:ln>
        </p:spPr>
        <p:txBody>
          <a:bodyPr wrap="square" rtlCol="0">
            <a:spAutoFit/>
          </a:bodyPr>
          <a:lstStyle/>
          <a:p>
            <a:r>
              <a:rPr lang="en-US" b="1" u="sng" dirty="0"/>
              <a:t>Apocalyptic </a:t>
            </a:r>
            <a:r>
              <a:rPr lang="en-US" dirty="0"/>
              <a:t>(1)</a:t>
            </a:r>
          </a:p>
          <a:p>
            <a:r>
              <a:rPr lang="en-US" b="1" dirty="0"/>
              <a:t>Revelation</a:t>
            </a:r>
          </a:p>
        </p:txBody>
      </p:sp>
      <p:sp>
        <p:nvSpPr>
          <p:cNvPr id="11" name="TextBox 10">
            <a:extLst>
              <a:ext uri="{FF2B5EF4-FFF2-40B4-BE49-F238E27FC236}">
                <a16:creationId xmlns:a16="http://schemas.microsoft.com/office/drawing/2014/main" id="{098642B6-6552-4740-8F29-66F51538197E}"/>
              </a:ext>
            </a:extLst>
          </p:cNvPr>
          <p:cNvSpPr txBox="1"/>
          <p:nvPr/>
        </p:nvSpPr>
        <p:spPr>
          <a:xfrm>
            <a:off x="2667000" y="2466689"/>
            <a:ext cx="2829621" cy="523220"/>
          </a:xfrm>
          <a:prstGeom prst="rect">
            <a:avLst/>
          </a:prstGeom>
          <a:noFill/>
        </p:spPr>
        <p:txBody>
          <a:bodyPr wrap="none" rtlCol="0">
            <a:spAutoFit/>
          </a:bodyPr>
          <a:lstStyle/>
          <a:p>
            <a:r>
              <a:rPr lang="en-US" sz="2800" dirty="0">
                <a:latin typeface="Aharoni" panose="02010803020104030203" pitchFamily="2" charset="-79"/>
                <a:cs typeface="Aharoni" panose="02010803020104030203" pitchFamily="2" charset="-79"/>
              </a:rPr>
              <a:t>FIVE DIVISIONS</a:t>
            </a:r>
          </a:p>
        </p:txBody>
      </p:sp>
      <p:sp>
        <p:nvSpPr>
          <p:cNvPr id="4" name="Date Placeholder 3">
            <a:extLst>
              <a:ext uri="{FF2B5EF4-FFF2-40B4-BE49-F238E27FC236}">
                <a16:creationId xmlns:a16="http://schemas.microsoft.com/office/drawing/2014/main" id="{0E6659B1-E4C6-CD43-939D-43C9C133F25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2DDD72-75A0-D343-A791-72ABB7B57267}"/>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9D6806A3-7711-6B40-849E-9A4479290618}"/>
              </a:ext>
            </a:extLst>
          </p:cNvPr>
          <p:cNvSpPr>
            <a:spLocks noGrp="1"/>
          </p:cNvSpPr>
          <p:nvPr>
            <p:ph type="sldNum" sz="quarter" idx="12"/>
          </p:nvPr>
        </p:nvSpPr>
        <p:spPr/>
        <p:txBody>
          <a:bodyPr/>
          <a:lstStyle/>
          <a:p>
            <a:fld id="{3F2CC1A4-3628-4009-A3B0-E0FB77C012B6}" type="slidenum">
              <a:rPr lang="en-US" smtClean="0"/>
              <a:pPr/>
              <a:t>5</a:t>
            </a:fld>
            <a:endParaRPr lang="en-US" dirty="0"/>
          </a:p>
        </p:txBody>
      </p:sp>
    </p:spTree>
    <p:extLst>
      <p:ext uri="{BB962C8B-B14F-4D97-AF65-F5344CB8AC3E}">
        <p14:creationId xmlns:p14="http://schemas.microsoft.com/office/powerpoint/2010/main" val="41484126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304800" y="1524000"/>
            <a:ext cx="86868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1600" dirty="0"/>
              <a:t>Jesus was crucified for our transgressions according to God’s “predetermined plan”</a:t>
            </a:r>
          </a:p>
          <a:p>
            <a:pPr marL="633222" indent="-514350">
              <a:buFont typeface="+mj-lt"/>
              <a:buAutoNum type="arabicPeriod"/>
            </a:pPr>
            <a:r>
              <a:rPr lang="en-US" sz="1600" dirty="0"/>
              <a:t>The church has always been in God’s plan “in accordance with the eternal purpose”</a:t>
            </a:r>
          </a:p>
          <a:p>
            <a:pPr marL="633222" indent="-514350">
              <a:buFont typeface="+mj-lt"/>
              <a:buAutoNum type="arabicPeriod"/>
            </a:pPr>
            <a:r>
              <a:rPr lang="en-US" sz="1600" dirty="0"/>
              <a:t>The church is the spiritual “kingdom of His beloved Son” </a:t>
            </a:r>
          </a:p>
          <a:p>
            <a:pPr marL="633222" indent="-514350">
              <a:buFont typeface="+mj-lt"/>
              <a:buAutoNum type="arabicPeriod"/>
            </a:pPr>
            <a:r>
              <a:rPr lang="en-US" sz="2200" dirty="0"/>
              <a:t>Jesus is now reigning as “king of Kings”</a:t>
            </a:r>
          </a:p>
          <a:p>
            <a:pPr marL="633222" indent="-514350">
              <a:buFont typeface="+mj-lt"/>
              <a:buAutoNum type="arabicPeriod"/>
            </a:pPr>
            <a:endParaRPr lang="en-US" sz="2200" dirty="0"/>
          </a:p>
        </p:txBody>
      </p:sp>
      <p:sp>
        <p:nvSpPr>
          <p:cNvPr id="4" name="TextBox 3">
            <a:extLst>
              <a:ext uri="{FF2B5EF4-FFF2-40B4-BE49-F238E27FC236}">
                <a16:creationId xmlns:a16="http://schemas.microsoft.com/office/drawing/2014/main" id="{E68F4DEB-8638-4448-8B1E-F1639319BD27}"/>
              </a:ext>
            </a:extLst>
          </p:cNvPr>
          <p:cNvSpPr txBox="1"/>
          <p:nvPr/>
        </p:nvSpPr>
        <p:spPr>
          <a:xfrm>
            <a:off x="533400" y="3276600"/>
            <a:ext cx="8077200" cy="1015663"/>
          </a:xfrm>
          <a:prstGeom prst="rect">
            <a:avLst/>
          </a:prstGeom>
          <a:noFill/>
          <a:ln w="57150">
            <a:solidFill>
              <a:schemeClr val="accent1"/>
            </a:solidFill>
          </a:ln>
        </p:spPr>
        <p:txBody>
          <a:bodyPr wrap="square" rtlCol="0">
            <a:spAutoFit/>
          </a:bodyPr>
          <a:lstStyle/>
          <a:p>
            <a:r>
              <a:rPr lang="en-US" sz="2000" dirty="0"/>
              <a:t>“They will make war on the Lamb, and the Lamb will conquer them, for he is Lord of lords and </a:t>
            </a:r>
            <a:r>
              <a:rPr lang="en-US" sz="2000" b="1" dirty="0"/>
              <a:t>King of kings</a:t>
            </a:r>
            <a:r>
              <a:rPr lang="en-US" sz="2000" dirty="0"/>
              <a:t>, and those with him are called and chosen and faithful” (Rev. 17:14)</a:t>
            </a:r>
          </a:p>
        </p:txBody>
      </p:sp>
      <p:sp>
        <p:nvSpPr>
          <p:cNvPr id="5" name="TextBox 4">
            <a:extLst>
              <a:ext uri="{FF2B5EF4-FFF2-40B4-BE49-F238E27FC236}">
                <a16:creationId xmlns:a16="http://schemas.microsoft.com/office/drawing/2014/main" id="{BC4F1DC5-6564-5243-846E-DA30BB83C146}"/>
              </a:ext>
            </a:extLst>
          </p:cNvPr>
          <p:cNvSpPr txBox="1"/>
          <p:nvPr/>
        </p:nvSpPr>
        <p:spPr>
          <a:xfrm>
            <a:off x="533400" y="4578072"/>
            <a:ext cx="8077200" cy="1938992"/>
          </a:xfrm>
          <a:prstGeom prst="rect">
            <a:avLst/>
          </a:prstGeom>
          <a:noFill/>
          <a:ln w="57150">
            <a:solidFill>
              <a:schemeClr val="accent1"/>
            </a:solidFill>
          </a:ln>
        </p:spPr>
        <p:txBody>
          <a:bodyPr wrap="square" rtlCol="0">
            <a:spAutoFit/>
          </a:bodyPr>
          <a:lstStyle/>
          <a:p>
            <a:r>
              <a:rPr lang="en-US" sz="2000" dirty="0"/>
              <a:t>“that he worked in Christ when he raised him from the dead and seated him at his right hand in the heavenly places, 21 far above all rule and authority and power and dominion, and above every name that is named, not only in this age but also in the one to come. 22 And he put all things under his feet and gave him as head over all things to the church, 23 which is his body, the fullness of him who fills all in all.” (Eph. 1:20-23)</a:t>
            </a:r>
          </a:p>
        </p:txBody>
      </p:sp>
    </p:spTree>
    <p:extLst>
      <p:ext uri="{BB962C8B-B14F-4D97-AF65-F5344CB8AC3E}">
        <p14:creationId xmlns:p14="http://schemas.microsoft.com/office/powerpoint/2010/main" val="5334886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304800" y="1524000"/>
            <a:ext cx="86868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1600" dirty="0"/>
              <a:t>Jesus was crucified for our transgressions according to God’s “predetermined plan”</a:t>
            </a:r>
          </a:p>
          <a:p>
            <a:pPr marL="633222" indent="-514350">
              <a:buFont typeface="+mj-lt"/>
              <a:buAutoNum type="arabicPeriod"/>
            </a:pPr>
            <a:r>
              <a:rPr lang="en-US" sz="1600" dirty="0"/>
              <a:t>The church has always been in God’s plan “in accordance with the eternal purpose”</a:t>
            </a:r>
          </a:p>
          <a:p>
            <a:pPr marL="633222" indent="-514350">
              <a:buFont typeface="+mj-lt"/>
              <a:buAutoNum type="arabicPeriod"/>
            </a:pPr>
            <a:r>
              <a:rPr lang="en-US" sz="1600" dirty="0"/>
              <a:t>The church is the spiritual “kingdom of His beloved Son” </a:t>
            </a:r>
          </a:p>
          <a:p>
            <a:pPr marL="633222" indent="-514350">
              <a:buFont typeface="+mj-lt"/>
              <a:buAutoNum type="arabicPeriod"/>
            </a:pPr>
            <a:r>
              <a:rPr lang="en-US" sz="1600" dirty="0"/>
              <a:t>Jesus is now reigning as “king of Kings”</a:t>
            </a:r>
          </a:p>
          <a:p>
            <a:pPr marL="633222" indent="-514350">
              <a:buFont typeface="+mj-lt"/>
              <a:buAutoNum type="arabicPeriod"/>
            </a:pPr>
            <a:r>
              <a:rPr lang="en-US" sz="2200" dirty="0"/>
              <a:t>He will continue to reign as long as God chooses (1,000 years in Rev. 20:1-10 is figurative of a full, complete period-of-time).  </a:t>
            </a:r>
          </a:p>
          <a:p>
            <a:pPr marL="633222" indent="-514350">
              <a:buFont typeface="+mj-lt"/>
              <a:buAutoNum type="arabicPeriod"/>
            </a:pPr>
            <a:endParaRPr lang="en-US" sz="2200" dirty="0"/>
          </a:p>
          <a:p>
            <a:pPr marL="633222" indent="-514350">
              <a:buFont typeface="+mj-lt"/>
              <a:buAutoNum type="arabicPeriod"/>
            </a:pPr>
            <a:endParaRPr lang="en-US" sz="2200" dirty="0"/>
          </a:p>
        </p:txBody>
      </p:sp>
    </p:spTree>
    <p:extLst>
      <p:ext uri="{BB962C8B-B14F-4D97-AF65-F5344CB8AC3E}">
        <p14:creationId xmlns:p14="http://schemas.microsoft.com/office/powerpoint/2010/main" val="1000093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76200" y="1408176"/>
            <a:ext cx="88392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1600" dirty="0"/>
              <a:t>Jesus was crucified for our transgressions according to God’s “predetermined plan”</a:t>
            </a:r>
          </a:p>
          <a:p>
            <a:pPr marL="633222" indent="-514350">
              <a:buFont typeface="+mj-lt"/>
              <a:buAutoNum type="arabicPeriod"/>
            </a:pPr>
            <a:r>
              <a:rPr lang="en-US" sz="1600" dirty="0"/>
              <a:t>The church has always been in God’s plan “in accordance with the eternal purpose”</a:t>
            </a:r>
          </a:p>
          <a:p>
            <a:pPr marL="633222" indent="-514350">
              <a:buFont typeface="+mj-lt"/>
              <a:buAutoNum type="arabicPeriod"/>
            </a:pPr>
            <a:r>
              <a:rPr lang="en-US" sz="1600" dirty="0"/>
              <a:t>The church is the spiritual “kingdom of His beloved Son” </a:t>
            </a:r>
          </a:p>
          <a:p>
            <a:pPr marL="633222" indent="-514350">
              <a:buFont typeface="+mj-lt"/>
              <a:buAutoNum type="arabicPeriod"/>
            </a:pPr>
            <a:r>
              <a:rPr lang="en-US" sz="1600" dirty="0"/>
              <a:t>Jesus is now reigning as “king of Kings”</a:t>
            </a:r>
          </a:p>
          <a:p>
            <a:pPr marL="633222" indent="-514350">
              <a:buFont typeface="+mj-lt"/>
              <a:buAutoNum type="arabicPeriod"/>
            </a:pPr>
            <a:r>
              <a:rPr lang="en-US" sz="1600" dirty="0"/>
              <a:t>He will continue to reign as long as God chooses (1,000 years in Rev. 20:1-10 is figurative of a full, complete period-of-time).</a:t>
            </a:r>
          </a:p>
          <a:p>
            <a:pPr marL="633222" indent="-514350">
              <a:buFont typeface="+mj-lt"/>
              <a:buAutoNum type="arabicPeriod"/>
            </a:pPr>
            <a:r>
              <a:rPr lang="en-US" sz="2200" dirty="0"/>
              <a:t>When He comes again, all who are in the grave will be raised, but the dead in Christ will be raised first</a:t>
            </a:r>
          </a:p>
          <a:p>
            <a:pPr marL="118872" indent="0">
              <a:buNone/>
            </a:pPr>
            <a:endParaRPr lang="en-US" sz="2200" dirty="0"/>
          </a:p>
          <a:p>
            <a:pPr marL="633222" indent="-514350">
              <a:buFont typeface="+mj-lt"/>
              <a:buAutoNum type="arabicPeriod"/>
            </a:pPr>
            <a:endParaRPr lang="en-US" sz="2200" dirty="0"/>
          </a:p>
          <a:p>
            <a:pPr marL="633222" indent="-514350">
              <a:buFont typeface="+mj-lt"/>
              <a:buAutoNum type="arabicPeriod"/>
            </a:pPr>
            <a:endParaRPr lang="en-US" sz="2200" dirty="0"/>
          </a:p>
        </p:txBody>
      </p:sp>
      <p:sp>
        <p:nvSpPr>
          <p:cNvPr id="4" name="TextBox 3">
            <a:extLst>
              <a:ext uri="{FF2B5EF4-FFF2-40B4-BE49-F238E27FC236}">
                <a16:creationId xmlns:a16="http://schemas.microsoft.com/office/drawing/2014/main" id="{E68F4DEB-8638-4448-8B1E-F1639319BD27}"/>
              </a:ext>
            </a:extLst>
          </p:cNvPr>
          <p:cNvSpPr txBox="1"/>
          <p:nvPr/>
        </p:nvSpPr>
        <p:spPr>
          <a:xfrm>
            <a:off x="152400" y="4114800"/>
            <a:ext cx="8839200" cy="969496"/>
          </a:xfrm>
          <a:prstGeom prst="rect">
            <a:avLst/>
          </a:prstGeom>
          <a:noFill/>
          <a:ln w="57150">
            <a:solidFill>
              <a:schemeClr val="accent1"/>
            </a:solidFill>
          </a:ln>
        </p:spPr>
        <p:txBody>
          <a:bodyPr wrap="square" rtlCol="0">
            <a:spAutoFit/>
          </a:bodyPr>
          <a:lstStyle/>
          <a:p>
            <a:r>
              <a:rPr lang="en-US" sz="1900" dirty="0"/>
              <a:t>“Do not marvel at this, for </a:t>
            </a:r>
            <a:r>
              <a:rPr lang="en-US" sz="1900" b="1" dirty="0"/>
              <a:t>an hour is coming </a:t>
            </a:r>
            <a:r>
              <a:rPr lang="en-US" sz="1900" dirty="0"/>
              <a:t>when all who are in the tombs will hear his voice 29 and come out, those who have done good to the resurrection of life, and those who have done evil to the resurrection of judgment” (John 5:28-29)</a:t>
            </a:r>
          </a:p>
        </p:txBody>
      </p:sp>
      <p:sp>
        <p:nvSpPr>
          <p:cNvPr id="5" name="TextBox 4">
            <a:extLst>
              <a:ext uri="{FF2B5EF4-FFF2-40B4-BE49-F238E27FC236}">
                <a16:creationId xmlns:a16="http://schemas.microsoft.com/office/drawing/2014/main" id="{5EE314D8-8697-9A4B-BC59-697C06D1D8D2}"/>
              </a:ext>
            </a:extLst>
          </p:cNvPr>
          <p:cNvSpPr txBox="1"/>
          <p:nvPr/>
        </p:nvSpPr>
        <p:spPr>
          <a:xfrm>
            <a:off x="158262" y="5272951"/>
            <a:ext cx="8839200" cy="1585049"/>
          </a:xfrm>
          <a:prstGeom prst="rect">
            <a:avLst/>
          </a:prstGeom>
          <a:noFill/>
          <a:ln w="57150">
            <a:solidFill>
              <a:schemeClr val="accent1"/>
            </a:solidFill>
          </a:ln>
        </p:spPr>
        <p:txBody>
          <a:bodyPr wrap="square" rtlCol="0">
            <a:spAutoFit/>
          </a:bodyPr>
          <a:lstStyle/>
          <a:p>
            <a:r>
              <a:rPr lang="en-US" sz="1900" dirty="0"/>
              <a:t>“</a:t>
            </a:r>
            <a:r>
              <a:rPr lang="en-US" sz="1900" b="1" dirty="0"/>
              <a:t>For the Lord himself will descend </a:t>
            </a:r>
            <a:r>
              <a:rPr lang="en-US" sz="1900" dirty="0"/>
              <a:t>from heaven with a cry of command, with the voice of an archangel, and with the sound of the trumpet of God. And the dead in Christ will rise first. 17 Then we who are alive, who are left, will be caught up together with them in the clouds to meet the Lord in the air, and so we will always be with the Lord</a:t>
            </a:r>
            <a:r>
              <a:rPr lang="en-US" sz="2000" dirty="0"/>
              <a:t>” (1 Th. 4:16-17)</a:t>
            </a:r>
          </a:p>
        </p:txBody>
      </p:sp>
    </p:spTree>
    <p:extLst>
      <p:ext uri="{BB962C8B-B14F-4D97-AF65-F5344CB8AC3E}">
        <p14:creationId xmlns:p14="http://schemas.microsoft.com/office/powerpoint/2010/main" val="17553962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1850-EA0B-2B4B-AB99-686FFC0059F3}"/>
              </a:ext>
            </a:extLst>
          </p:cNvPr>
          <p:cNvSpPr>
            <a:spLocks noGrp="1"/>
          </p:cNvSpPr>
          <p:nvPr>
            <p:ph type="title"/>
          </p:nvPr>
        </p:nvSpPr>
        <p:spPr/>
        <p:txBody>
          <a:bodyPr>
            <a:normAutofit/>
          </a:bodyPr>
          <a:lstStyle/>
          <a:p>
            <a:r>
              <a:rPr lang="en-US" sz="3200" dirty="0"/>
              <a:t>Key Points - Bible View</a:t>
            </a:r>
          </a:p>
        </p:txBody>
      </p:sp>
      <p:sp>
        <p:nvSpPr>
          <p:cNvPr id="3" name="Content Placeholder 2">
            <a:extLst>
              <a:ext uri="{FF2B5EF4-FFF2-40B4-BE49-F238E27FC236}">
                <a16:creationId xmlns:a16="http://schemas.microsoft.com/office/drawing/2014/main" id="{12BB744D-134D-6445-B1C4-DEF777A08CE5}"/>
              </a:ext>
            </a:extLst>
          </p:cNvPr>
          <p:cNvSpPr>
            <a:spLocks noGrp="1"/>
          </p:cNvSpPr>
          <p:nvPr>
            <p:ph idx="1"/>
          </p:nvPr>
        </p:nvSpPr>
        <p:spPr>
          <a:xfrm>
            <a:off x="228600" y="1408176"/>
            <a:ext cx="8686800" cy="4992624"/>
          </a:xfrm>
        </p:spPr>
        <p:txBody>
          <a:bodyPr>
            <a:normAutofit/>
          </a:bodyPr>
          <a:lstStyle/>
          <a:p>
            <a:pPr marL="633222" indent="-514350">
              <a:buFont typeface="+mj-lt"/>
              <a:buAutoNum type="arabicPeriod"/>
            </a:pPr>
            <a:r>
              <a:rPr lang="en-US" sz="1600" dirty="0"/>
              <a:t>Jesus came to establish His kingdom during the days of the Roman empire as prophesied by Daniel</a:t>
            </a:r>
          </a:p>
          <a:p>
            <a:pPr marL="633222" indent="-514350">
              <a:buFont typeface="+mj-lt"/>
              <a:buAutoNum type="arabicPeriod"/>
            </a:pPr>
            <a:r>
              <a:rPr lang="en-US" sz="1600" dirty="0"/>
              <a:t>Jesus was crucified for our transgressions according to God’s “predetermined plan”</a:t>
            </a:r>
          </a:p>
          <a:p>
            <a:pPr marL="633222" indent="-514350">
              <a:buFont typeface="+mj-lt"/>
              <a:buAutoNum type="arabicPeriod"/>
            </a:pPr>
            <a:r>
              <a:rPr lang="en-US" sz="1600" dirty="0"/>
              <a:t>The church has always been in God’s plan “in accordance with the eternal purpose”</a:t>
            </a:r>
          </a:p>
          <a:p>
            <a:pPr marL="633222" indent="-514350">
              <a:buFont typeface="+mj-lt"/>
              <a:buAutoNum type="arabicPeriod"/>
            </a:pPr>
            <a:r>
              <a:rPr lang="en-US" sz="1600" dirty="0"/>
              <a:t>The church is the spiritual “kingdom of His beloved Son” </a:t>
            </a:r>
          </a:p>
          <a:p>
            <a:pPr marL="633222" indent="-514350">
              <a:buFont typeface="+mj-lt"/>
              <a:buAutoNum type="arabicPeriod"/>
            </a:pPr>
            <a:r>
              <a:rPr lang="en-US" sz="1600" dirty="0"/>
              <a:t>Jesus is now reigning as “king of Kings”</a:t>
            </a:r>
          </a:p>
          <a:p>
            <a:pPr marL="633222" indent="-514350">
              <a:buFont typeface="+mj-lt"/>
              <a:buAutoNum type="arabicPeriod"/>
            </a:pPr>
            <a:r>
              <a:rPr lang="en-US" sz="1600" dirty="0"/>
              <a:t>He will continue to reign as long as God chooses (1,000 years in Rev. 20:1-10 is figurative of a full, complete period-of-time).</a:t>
            </a:r>
          </a:p>
          <a:p>
            <a:pPr marL="633222" indent="-514350">
              <a:buFont typeface="+mj-lt"/>
              <a:buAutoNum type="arabicPeriod"/>
            </a:pPr>
            <a:r>
              <a:rPr lang="en-US" sz="1600" dirty="0"/>
              <a:t>When He comes again, all who are in the grave will be raised, but the dead in Christ will be raised first</a:t>
            </a:r>
          </a:p>
          <a:p>
            <a:pPr marL="633222" indent="-514350">
              <a:buFont typeface="+mj-lt"/>
              <a:buAutoNum type="arabicPeriod"/>
            </a:pPr>
            <a:r>
              <a:rPr lang="en-US" sz="2200" dirty="0"/>
              <a:t>Final judgment will occur, followed by heaven and hell</a:t>
            </a:r>
          </a:p>
          <a:p>
            <a:pPr marL="118872" indent="0">
              <a:buNone/>
            </a:pPr>
            <a:endParaRPr lang="en-US" sz="2200" dirty="0"/>
          </a:p>
          <a:p>
            <a:pPr marL="633222" indent="-514350">
              <a:buFont typeface="+mj-lt"/>
              <a:buAutoNum type="arabicPeriod"/>
            </a:pPr>
            <a:endParaRPr lang="en-US" sz="2200" dirty="0"/>
          </a:p>
          <a:p>
            <a:pPr marL="633222" indent="-514350">
              <a:buFont typeface="+mj-lt"/>
              <a:buAutoNum type="arabicPeriod"/>
            </a:pPr>
            <a:endParaRPr lang="en-US" sz="2200" dirty="0"/>
          </a:p>
        </p:txBody>
      </p:sp>
      <p:sp>
        <p:nvSpPr>
          <p:cNvPr id="5" name="TextBox 4">
            <a:extLst>
              <a:ext uri="{FF2B5EF4-FFF2-40B4-BE49-F238E27FC236}">
                <a16:creationId xmlns:a16="http://schemas.microsoft.com/office/drawing/2014/main" id="{5EE314D8-8697-9A4B-BC59-697C06D1D8D2}"/>
              </a:ext>
            </a:extLst>
          </p:cNvPr>
          <p:cNvSpPr txBox="1"/>
          <p:nvPr/>
        </p:nvSpPr>
        <p:spPr>
          <a:xfrm>
            <a:off x="128954" y="4267200"/>
            <a:ext cx="8886092" cy="2590800"/>
          </a:xfrm>
          <a:prstGeom prst="rect">
            <a:avLst/>
          </a:prstGeom>
          <a:noFill/>
          <a:ln w="57150">
            <a:solidFill>
              <a:schemeClr val="accent1"/>
            </a:solidFill>
          </a:ln>
        </p:spPr>
        <p:txBody>
          <a:bodyPr wrap="square" rtlCol="0">
            <a:spAutoFit/>
          </a:bodyPr>
          <a:lstStyle/>
          <a:p>
            <a:r>
              <a:rPr lang="en-US" sz="1900" dirty="0"/>
              <a:t>“</a:t>
            </a:r>
            <a:r>
              <a:rPr lang="en-US" dirty="0"/>
              <a:t>Then I saw a great white throne and him who was seated on it. From his presence earth and sky fled away, and no place was found for them. 12 And I saw the dead, great and small, standing before the throne, and books were opened. Then another book was opened, which is the book of life. And the dead were judged by what was written in the books, according to what they had done. 13 And the sea gave up the dead who were in it, Death and Hades gave up the dead who were in them, and they were judged, each one of them, according to what they had done. 14 Then Death and Hades were thrown into the lake of fire. This is the second death, the lake of fire. 15 And if anyone's name was not found written in the book of life, he was thrown into the lake of fire” (Rev. 20:11-15)</a:t>
            </a:r>
          </a:p>
        </p:txBody>
      </p:sp>
    </p:spTree>
    <p:extLst>
      <p:ext uri="{BB962C8B-B14F-4D97-AF65-F5344CB8AC3E}">
        <p14:creationId xmlns:p14="http://schemas.microsoft.com/office/powerpoint/2010/main" val="192367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FECF-9114-2C4E-8163-49DA83D42B32}"/>
              </a:ext>
            </a:extLst>
          </p:cNvPr>
          <p:cNvSpPr>
            <a:spLocks noGrp="1"/>
          </p:cNvSpPr>
          <p:nvPr>
            <p:ph type="title" idx="4294967295"/>
          </p:nvPr>
        </p:nvSpPr>
        <p:spPr>
          <a:xfrm>
            <a:off x="228600" y="-152400"/>
            <a:ext cx="9268691" cy="1100138"/>
          </a:xfrm>
        </p:spPr>
        <p:txBody>
          <a:bodyPr>
            <a:normAutofit/>
          </a:bodyPr>
          <a:lstStyle/>
          <a:p>
            <a:r>
              <a:rPr lang="en-US" sz="2400" dirty="0">
                <a:solidFill>
                  <a:schemeClr val="tx1"/>
                </a:solidFill>
                <a:latin typeface="Berlin Sans FB" panose="020E0602020502020306" pitchFamily="34" charset="77"/>
              </a:rPr>
              <a:t>Undeniable consequences of the theory of premillennialism</a:t>
            </a:r>
            <a:endParaRPr lang="en-US" sz="2400" dirty="0">
              <a:latin typeface="Berlin Sans FB" panose="020E0602020502020306" pitchFamily="34" charset="77"/>
            </a:endParaRPr>
          </a:p>
        </p:txBody>
      </p:sp>
      <p:sp>
        <p:nvSpPr>
          <p:cNvPr id="3" name="Content Placeholder 2">
            <a:extLst>
              <a:ext uri="{FF2B5EF4-FFF2-40B4-BE49-F238E27FC236}">
                <a16:creationId xmlns:a16="http://schemas.microsoft.com/office/drawing/2014/main" id="{88BCC008-350A-DE47-BF8C-DAC4B66C6F40}"/>
              </a:ext>
            </a:extLst>
          </p:cNvPr>
          <p:cNvSpPr>
            <a:spLocks noGrp="1"/>
          </p:cNvSpPr>
          <p:nvPr>
            <p:ph idx="4294967295"/>
          </p:nvPr>
        </p:nvSpPr>
        <p:spPr>
          <a:xfrm>
            <a:off x="114300" y="609600"/>
            <a:ext cx="8915400" cy="6248400"/>
          </a:xfrm>
        </p:spPr>
        <p:txBody>
          <a:bodyPr>
            <a:normAutofit fontScale="92500"/>
          </a:bodyPr>
          <a:lstStyle/>
          <a:p>
            <a:pPr marL="868680" lvl="1" indent="-457200">
              <a:buFont typeface="+mj-lt"/>
              <a:buAutoNum type="arabicPeriod"/>
            </a:pPr>
            <a:r>
              <a:rPr lang="en-US" sz="2200" b="1" dirty="0"/>
              <a:t>The kingdom prophecies are made void </a:t>
            </a:r>
            <a:r>
              <a:rPr lang="en-US" sz="2200" dirty="0"/>
              <a:t>(like Dan. 2:31-45; Isa. 2:2-4).  </a:t>
            </a:r>
          </a:p>
          <a:p>
            <a:pPr marL="868680" lvl="1" indent="-457200">
              <a:buFont typeface="+mj-lt"/>
              <a:buAutoNum type="arabicPeriod"/>
            </a:pPr>
            <a:r>
              <a:rPr lang="en-US" sz="2200" b="1" dirty="0"/>
              <a:t>God’s power is limited </a:t>
            </a:r>
            <a:r>
              <a:rPr lang="en-US" sz="2200" dirty="0"/>
              <a:t>- Premillennialists say that the reason that the reason the kingdom was not established is because the world was not ready for it.</a:t>
            </a:r>
          </a:p>
          <a:p>
            <a:pPr marL="868680" lvl="1" indent="-457200">
              <a:buFont typeface="+mj-lt"/>
              <a:buAutoNum type="arabicPeriod"/>
            </a:pPr>
            <a:r>
              <a:rPr lang="en-US" sz="2200" b="1" dirty="0"/>
              <a:t>Christ is dethroned</a:t>
            </a:r>
            <a:r>
              <a:rPr lang="en-US" sz="2200" dirty="0"/>
              <a:t>: Zechariah prophesied Christ would sit and rule as both King and Priest (6:12-13).  If he is not yet King, He is not yet Priest (see Heb. 8:1; Acts 2:29-36; Eph. 1:20-23).  </a:t>
            </a:r>
          </a:p>
          <a:p>
            <a:pPr marL="868680" lvl="1" indent="-457200">
              <a:buFont typeface="+mj-lt"/>
              <a:buAutoNum type="arabicPeriod"/>
            </a:pPr>
            <a:r>
              <a:rPr lang="en-US" sz="2200" b="1" dirty="0"/>
              <a:t>A material kingdom is sought</a:t>
            </a:r>
            <a:r>
              <a:rPr lang="en-US" sz="2200" dirty="0"/>
              <a:t> - Premillennialists make the same mistake the Jews made in expecting an earthly kingdom.  Jesus said, “I have finished the work which thou gavest me to do” (John 17:4).  </a:t>
            </a:r>
          </a:p>
          <a:p>
            <a:pPr marL="868680" lvl="1" indent="-457200">
              <a:buFont typeface="+mj-lt"/>
              <a:buAutoNum type="arabicPeriod"/>
            </a:pPr>
            <a:r>
              <a:rPr lang="en-US" sz="2200" b="1" dirty="0"/>
              <a:t>The church was made a substitute </a:t>
            </a:r>
            <a:r>
              <a:rPr lang="en-US" sz="2200" dirty="0"/>
              <a:t>- “a parenthesis period” until the kingdom can finally be established.  Thew church was not an afterthought (see Eph. 3:10-11; Mt. 16:16-18).  The church was/is God’s plan to redeem.  </a:t>
            </a:r>
          </a:p>
          <a:p>
            <a:pPr marL="868680" lvl="1" indent="-457200">
              <a:buFont typeface="+mj-lt"/>
              <a:buAutoNum type="arabicPeriod"/>
            </a:pPr>
            <a:r>
              <a:rPr lang="en-US" sz="2200" b="1" dirty="0"/>
              <a:t>The N.T. writers are made to sound confused. </a:t>
            </a:r>
            <a:r>
              <a:rPr lang="en-US" sz="2200" dirty="0"/>
              <a:t>If the kingdom is not already established the apostles did not know it (Col. 1:13; Rev. 1:9).  </a:t>
            </a:r>
          </a:p>
          <a:p>
            <a:pPr marL="868680" lvl="1" indent="-457200">
              <a:buFont typeface="+mj-lt"/>
              <a:buAutoNum type="arabicPeriod"/>
            </a:pPr>
            <a:r>
              <a:rPr lang="en-US" sz="2200" b="1" dirty="0"/>
              <a:t>The plan and purposes of Christ’s death is overlooked </a:t>
            </a:r>
            <a:r>
              <a:rPr lang="en-US" sz="2200" dirty="0"/>
              <a:t>(Acts 2:23; 1 Cor. 15:17-22).  </a:t>
            </a:r>
            <a:endParaRPr lang="en-US" sz="2200" b="1" dirty="0"/>
          </a:p>
          <a:p>
            <a:pPr marL="868680" lvl="1" indent="-457200">
              <a:buFont typeface="+mj-lt"/>
              <a:buAutoNum type="arabicPeriod"/>
            </a:pPr>
            <a:endParaRPr lang="en-US" sz="2200" dirty="0"/>
          </a:p>
          <a:p>
            <a:pPr marL="868680" lvl="1" indent="-457200">
              <a:buFont typeface="+mj-lt"/>
              <a:buAutoNum type="arabicPeriod"/>
            </a:pPr>
            <a:endParaRPr lang="en-US" sz="2200" dirty="0"/>
          </a:p>
          <a:p>
            <a:pPr marL="868680" lvl="1" indent="-457200">
              <a:buFont typeface="+mj-lt"/>
              <a:buAutoNum type="arabicPeriod"/>
            </a:pPr>
            <a:endParaRPr lang="en-US" sz="2200" dirty="0"/>
          </a:p>
          <a:p>
            <a:pPr marL="868680" lvl="1" indent="-457200">
              <a:buFont typeface="+mj-lt"/>
              <a:buAutoNum type="arabicPeriod"/>
            </a:pPr>
            <a:endParaRPr lang="en-US" sz="2200" dirty="0"/>
          </a:p>
          <a:p>
            <a:pPr marL="868680" lvl="1" indent="-457200">
              <a:buFont typeface="+mj-lt"/>
              <a:buAutoNum type="arabicPeriod"/>
            </a:pPr>
            <a:endParaRPr lang="en-US" sz="2200" dirty="0"/>
          </a:p>
        </p:txBody>
      </p:sp>
    </p:spTree>
    <p:extLst>
      <p:ext uri="{BB962C8B-B14F-4D97-AF65-F5344CB8AC3E}">
        <p14:creationId xmlns:p14="http://schemas.microsoft.com/office/powerpoint/2010/main" val="36207733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B4C9-AD0E-284C-B3B7-9169E5C5BB06}"/>
              </a:ext>
            </a:extLst>
          </p:cNvPr>
          <p:cNvSpPr>
            <a:spLocks noGrp="1"/>
          </p:cNvSpPr>
          <p:nvPr>
            <p:ph type="title" idx="4294967295"/>
          </p:nvPr>
        </p:nvSpPr>
        <p:spPr>
          <a:xfrm>
            <a:off x="0" y="-186241"/>
            <a:ext cx="8686800" cy="1255713"/>
          </a:xfrm>
        </p:spPr>
        <p:txBody>
          <a:bodyPr>
            <a:normAutofit/>
          </a:bodyPr>
          <a:lstStyle/>
          <a:p>
            <a:r>
              <a:rPr lang="en-US" sz="2400" dirty="0">
                <a:solidFill>
                  <a:schemeClr val="tx1"/>
                </a:solidFill>
              </a:rPr>
              <a:t>Chapter 20: The first ten verses focus on victory over Satan</a:t>
            </a:r>
          </a:p>
        </p:txBody>
      </p:sp>
      <p:sp>
        <p:nvSpPr>
          <p:cNvPr id="3" name="Content Placeholder 2">
            <a:extLst>
              <a:ext uri="{FF2B5EF4-FFF2-40B4-BE49-F238E27FC236}">
                <a16:creationId xmlns:a16="http://schemas.microsoft.com/office/drawing/2014/main" id="{186FFAFC-E8BF-F943-857C-546515BAC223}"/>
              </a:ext>
            </a:extLst>
          </p:cNvPr>
          <p:cNvSpPr>
            <a:spLocks noGrp="1"/>
          </p:cNvSpPr>
          <p:nvPr>
            <p:ph idx="4294967295"/>
          </p:nvPr>
        </p:nvSpPr>
        <p:spPr>
          <a:xfrm>
            <a:off x="0" y="685800"/>
            <a:ext cx="8839200" cy="4724400"/>
          </a:xfrm>
        </p:spPr>
        <p:txBody>
          <a:bodyPr>
            <a:normAutofit/>
          </a:bodyPr>
          <a:lstStyle/>
          <a:p>
            <a:pPr marL="633222" indent="-514350">
              <a:buFont typeface="+mj-lt"/>
              <a:buAutoNum type="arabicPeriod"/>
            </a:pPr>
            <a:r>
              <a:rPr lang="en-US" sz="2200" b="1" dirty="0"/>
              <a:t>Satan bound for 1,000 years </a:t>
            </a:r>
            <a:r>
              <a:rPr lang="en-US" sz="2200" dirty="0"/>
              <a:t>(vv. 1-3):</a:t>
            </a:r>
          </a:p>
        </p:txBody>
      </p:sp>
      <p:sp>
        <p:nvSpPr>
          <p:cNvPr id="4" name="TextBox 3">
            <a:extLst>
              <a:ext uri="{FF2B5EF4-FFF2-40B4-BE49-F238E27FC236}">
                <a16:creationId xmlns:a16="http://schemas.microsoft.com/office/drawing/2014/main" id="{A4EC8C56-D7B6-C44A-8413-728A7356F0A1}"/>
              </a:ext>
            </a:extLst>
          </p:cNvPr>
          <p:cNvSpPr txBox="1"/>
          <p:nvPr/>
        </p:nvSpPr>
        <p:spPr>
          <a:xfrm>
            <a:off x="228600" y="1224439"/>
            <a:ext cx="8686800" cy="1938992"/>
          </a:xfrm>
          <a:prstGeom prst="rect">
            <a:avLst/>
          </a:prstGeom>
          <a:noFill/>
          <a:ln w="38100">
            <a:solidFill>
              <a:schemeClr val="accent1"/>
            </a:solidFill>
          </a:ln>
        </p:spPr>
        <p:txBody>
          <a:bodyPr wrap="square" rtlCol="0">
            <a:spAutoFit/>
          </a:bodyPr>
          <a:lstStyle/>
          <a:p>
            <a:r>
              <a:rPr lang="en-US" sz="2000" dirty="0"/>
              <a:t>John sees an angel coming down from heaven with the </a:t>
            </a:r>
            <a:r>
              <a:rPr lang="en-US" sz="2000" b="1" i="1" dirty="0"/>
              <a:t>key </a:t>
            </a:r>
            <a:r>
              <a:rPr lang="en-US" sz="2000" dirty="0"/>
              <a:t>to the bottomless pit and a </a:t>
            </a:r>
            <a:r>
              <a:rPr lang="en-US" sz="2000" b="1" i="1" dirty="0"/>
              <a:t>great chain </a:t>
            </a:r>
            <a:r>
              <a:rPr lang="en-US" sz="2000" dirty="0"/>
              <a:t>in his hand.  The </a:t>
            </a:r>
            <a:r>
              <a:rPr lang="en-US" sz="2000" b="1" i="1" dirty="0"/>
              <a:t>key </a:t>
            </a:r>
            <a:r>
              <a:rPr lang="en-US" sz="2000" dirty="0"/>
              <a:t>suggests authority over the bottomless pit including the power to bind one in it.   The </a:t>
            </a:r>
            <a:r>
              <a:rPr lang="en-US" sz="2000" b="1" i="1" dirty="0"/>
              <a:t>chain </a:t>
            </a:r>
            <a:r>
              <a:rPr lang="en-US" sz="2000" dirty="0"/>
              <a:t>is used to bind.  None of these are literal (the key, chain, or pit) but are symbolic fitting the nature of the rest of the book.  The angel lays hold of Satan, bind him and casts him into the bottomless pit</a:t>
            </a:r>
            <a:r>
              <a:rPr lang="en-US" dirty="0"/>
              <a:t>.  </a:t>
            </a:r>
            <a:endParaRPr lang="en-US" b="1" i="1" dirty="0"/>
          </a:p>
        </p:txBody>
      </p:sp>
      <p:sp>
        <p:nvSpPr>
          <p:cNvPr id="6" name="TextBox 5">
            <a:extLst>
              <a:ext uri="{FF2B5EF4-FFF2-40B4-BE49-F238E27FC236}">
                <a16:creationId xmlns:a16="http://schemas.microsoft.com/office/drawing/2014/main" id="{6B4BC088-632C-AE43-906D-7DA0D475CCB6}"/>
              </a:ext>
            </a:extLst>
          </p:cNvPr>
          <p:cNvSpPr txBox="1"/>
          <p:nvPr/>
        </p:nvSpPr>
        <p:spPr>
          <a:xfrm>
            <a:off x="228600" y="4441782"/>
            <a:ext cx="8686800" cy="2246769"/>
          </a:xfrm>
          <a:prstGeom prst="rect">
            <a:avLst/>
          </a:prstGeom>
          <a:noFill/>
          <a:ln w="38100">
            <a:solidFill>
              <a:schemeClr val="accent1"/>
            </a:solidFill>
          </a:ln>
        </p:spPr>
        <p:txBody>
          <a:bodyPr wrap="square" rtlCol="0">
            <a:spAutoFit/>
          </a:bodyPr>
          <a:lstStyle/>
          <a:p>
            <a:r>
              <a:rPr lang="en-US" sz="2000" dirty="0"/>
              <a:t>This is not a literal 1,000-year period wherein Christ reigns on a literal throne in Jerusalem after the second coming as the Premillennialist claim.   (1) The book is written in symbolic language (1:1).  (2) If the 1000 years is to be taken literal, then so must the key, the bottomless pit, chain, dragon, and serpent.  (3) There are several things essential to the premillennial thought that are not found in this text: the second coming, a bodily resurrection, the reign of Christ on earth, Jerusalem, and the literal throne of David.  </a:t>
            </a:r>
          </a:p>
        </p:txBody>
      </p:sp>
      <p:sp>
        <p:nvSpPr>
          <p:cNvPr id="7" name="TextBox 6">
            <a:extLst>
              <a:ext uri="{FF2B5EF4-FFF2-40B4-BE49-F238E27FC236}">
                <a16:creationId xmlns:a16="http://schemas.microsoft.com/office/drawing/2014/main" id="{65EB4542-0E5C-A945-BE21-442383AC47F7}"/>
              </a:ext>
            </a:extLst>
          </p:cNvPr>
          <p:cNvSpPr txBox="1"/>
          <p:nvPr/>
        </p:nvSpPr>
        <p:spPr>
          <a:xfrm>
            <a:off x="214745" y="3307061"/>
            <a:ext cx="8686800" cy="1015663"/>
          </a:xfrm>
          <a:prstGeom prst="rect">
            <a:avLst/>
          </a:prstGeom>
          <a:noFill/>
          <a:ln w="38100">
            <a:solidFill>
              <a:schemeClr val="accent1"/>
            </a:solidFill>
          </a:ln>
        </p:spPr>
        <p:txBody>
          <a:bodyPr wrap="square" rtlCol="0">
            <a:spAutoFit/>
          </a:bodyPr>
          <a:lstStyle/>
          <a:p>
            <a:r>
              <a:rPr lang="en-US" sz="2000" b="1" i="1" dirty="0"/>
              <a:t>What is the 1000-year period? </a:t>
            </a:r>
            <a:r>
              <a:rPr lang="en-US" sz="2000" dirty="0"/>
              <a:t>Any interpretation must have some significance to the recipients of the book of Revelation because it pertains to things that would shortly come to pass (1:1; 22:6).  </a:t>
            </a:r>
          </a:p>
        </p:txBody>
      </p:sp>
    </p:spTree>
    <p:extLst>
      <p:ext uri="{BB962C8B-B14F-4D97-AF65-F5344CB8AC3E}">
        <p14:creationId xmlns:p14="http://schemas.microsoft.com/office/powerpoint/2010/main" val="34391905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FECF-9114-2C4E-8163-49DA83D42B32}"/>
              </a:ext>
            </a:extLst>
          </p:cNvPr>
          <p:cNvSpPr>
            <a:spLocks noGrp="1"/>
          </p:cNvSpPr>
          <p:nvPr>
            <p:ph type="title" idx="4294967295"/>
          </p:nvPr>
        </p:nvSpPr>
        <p:spPr>
          <a:xfrm>
            <a:off x="27709" y="-381000"/>
            <a:ext cx="8229600" cy="1252538"/>
          </a:xfrm>
        </p:spPr>
        <p:txBody>
          <a:bodyPr>
            <a:normAutofit/>
          </a:bodyPr>
          <a:lstStyle/>
          <a:p>
            <a:r>
              <a:rPr lang="en-US" sz="2400" dirty="0">
                <a:solidFill>
                  <a:schemeClr val="tx1"/>
                </a:solidFill>
              </a:rPr>
              <a:t>Is there going to be a rapture?</a:t>
            </a:r>
          </a:p>
        </p:txBody>
      </p:sp>
      <p:sp>
        <p:nvSpPr>
          <p:cNvPr id="3" name="Content Placeholder 2">
            <a:extLst>
              <a:ext uri="{FF2B5EF4-FFF2-40B4-BE49-F238E27FC236}">
                <a16:creationId xmlns:a16="http://schemas.microsoft.com/office/drawing/2014/main" id="{88BCC008-350A-DE47-BF8C-DAC4B66C6F40}"/>
              </a:ext>
            </a:extLst>
          </p:cNvPr>
          <p:cNvSpPr>
            <a:spLocks noGrp="1"/>
          </p:cNvSpPr>
          <p:nvPr>
            <p:ph idx="4294967295"/>
          </p:nvPr>
        </p:nvSpPr>
        <p:spPr>
          <a:xfrm>
            <a:off x="228600" y="609600"/>
            <a:ext cx="8915400" cy="6248400"/>
          </a:xfrm>
        </p:spPr>
        <p:txBody>
          <a:bodyPr>
            <a:normAutofit/>
          </a:bodyPr>
          <a:lstStyle/>
          <a:p>
            <a:pPr>
              <a:buFont typeface="Wingdings" pitchFamily="2" charset="2"/>
              <a:buChar char="v"/>
            </a:pPr>
            <a:r>
              <a:rPr lang="en-US" sz="1700" dirty="0"/>
              <a:t>The rapture is often referred to as though it were a clear Bible subject: “In case of rapture somebody grab the wheel.” </a:t>
            </a:r>
          </a:p>
          <a:p>
            <a:pPr>
              <a:buFont typeface="Wingdings" pitchFamily="2" charset="2"/>
              <a:buChar char="v"/>
            </a:pPr>
            <a:r>
              <a:rPr lang="en-US" sz="1700" dirty="0"/>
              <a:t>Actually premillennialists use the word “rapture” to describe a secret catching away of the church (called the translation of the saints), both resurrected and living saints, who will be caught up to meet the Lord in the air.   </a:t>
            </a:r>
          </a:p>
          <a:p>
            <a:pPr>
              <a:buFont typeface="Wingdings" pitchFamily="2" charset="2"/>
              <a:buChar char="v"/>
            </a:pPr>
            <a:r>
              <a:rPr lang="en-US" sz="1700" dirty="0"/>
              <a:t>They suggest 1 Thess. 4:16-17 as their text: “For the Lord himself will descend from heaven with a cry of command, with the voice of an archangel, and with the sound of the trumpet of God. And the dead in Christ will rise first. 17 Then we who are alive, who are left, will be caught up together with them in the clouds to meet the Lord in the air, and so we will always be with the Lord.”</a:t>
            </a:r>
          </a:p>
          <a:p>
            <a:pPr marL="868680" lvl="1" indent="-457200">
              <a:buFont typeface="+mj-lt"/>
              <a:buAutoNum type="arabicPeriod"/>
            </a:pPr>
            <a:r>
              <a:rPr lang="en-US" sz="1700" b="1" dirty="0"/>
              <a:t>The coming of Christ will not be secret! </a:t>
            </a:r>
            <a:r>
              <a:rPr lang="en-US" sz="1700" dirty="0"/>
              <a:t>(See Rev. 1:7; 2 Th. 1:7-9).  </a:t>
            </a:r>
          </a:p>
          <a:p>
            <a:pPr marL="868680" lvl="1" indent="-457200">
              <a:buFont typeface="+mj-lt"/>
              <a:buAutoNum type="arabicPeriod"/>
            </a:pPr>
            <a:r>
              <a:rPr lang="en-US" sz="1700" b="1" dirty="0"/>
              <a:t>There will not be not be a period of tribulation for seven years.  </a:t>
            </a:r>
          </a:p>
          <a:p>
            <a:pPr marL="1133856" lvl="2" indent="-457200">
              <a:buFont typeface="+mj-lt"/>
              <a:buAutoNum type="alphaLcPeriod"/>
            </a:pPr>
            <a:r>
              <a:rPr lang="en-US" sz="1700" dirty="0"/>
              <a:t>Scripture tells us that the resurrection will occur at the “last day” (john 6:39, 40, 44).</a:t>
            </a:r>
          </a:p>
          <a:p>
            <a:pPr marL="1133856" lvl="2" indent="-457200">
              <a:buFont typeface="+mj-lt"/>
              <a:buAutoNum type="alphaLcPeriod"/>
            </a:pPr>
            <a:r>
              <a:rPr lang="en-US" sz="1700" dirty="0"/>
              <a:t>When saints arise from the grave to meet the Lord in the air, “so shall we </a:t>
            </a:r>
            <a:r>
              <a:rPr lang="en-US" sz="1700" b="1" dirty="0"/>
              <a:t>ever</a:t>
            </a:r>
            <a:r>
              <a:rPr lang="en-US" sz="1700" dirty="0"/>
              <a:t>  be with the Lord.”</a:t>
            </a:r>
          </a:p>
          <a:p>
            <a:pPr marL="1133856" lvl="2" indent="-457200">
              <a:buFont typeface="+mj-lt"/>
              <a:buAutoNum type="alphaLcPeriod"/>
            </a:pPr>
            <a:r>
              <a:rPr lang="en-US" sz="1700" dirty="0"/>
              <a:t>We are living in the “last days” (Heb. 1:1-3).  But if there is to be another period - a 1000-year period - how can it be called the “last days”?  </a:t>
            </a:r>
          </a:p>
          <a:p>
            <a:pPr marL="1133856" lvl="2" indent="-457200">
              <a:buFont typeface="+mj-lt"/>
              <a:buAutoNum type="alphaLcPeriod"/>
            </a:pPr>
            <a:r>
              <a:rPr lang="en-US" sz="1700" dirty="0"/>
              <a:t>Paul says that at Christ’s coming, “then cometh the end” (1 Cor. 15:23-26). </a:t>
            </a:r>
          </a:p>
          <a:p>
            <a:pPr marL="868680" lvl="1" indent="-457200">
              <a:buFont typeface="+mj-lt"/>
              <a:buAutoNum type="arabicPeriod"/>
            </a:pPr>
            <a:r>
              <a:rPr lang="en-US" sz="1700" b="1" dirty="0"/>
              <a:t>There will not be two comings of Christ</a:t>
            </a:r>
            <a:r>
              <a:rPr lang="en-US" sz="1700" dirty="0"/>
              <a:t>. The second coming of Christ is the last time that Christ will come again, for that will be the “last day.”  The theory of the rapture demands a resurrection at the rapture.  </a:t>
            </a:r>
          </a:p>
          <a:p>
            <a:pPr marL="868680" lvl="1" indent="-457200">
              <a:buFont typeface="+mj-lt"/>
              <a:buAutoNum type="arabicPeriod"/>
            </a:pPr>
            <a:endParaRPr lang="en-US" sz="1700" dirty="0"/>
          </a:p>
          <a:p>
            <a:pPr marL="868680" lvl="1" indent="-457200">
              <a:buFont typeface="+mj-lt"/>
              <a:buAutoNum type="arabicPeriod"/>
            </a:pPr>
            <a:endParaRPr lang="en-US" sz="2200" dirty="0"/>
          </a:p>
        </p:txBody>
      </p:sp>
    </p:spTree>
    <p:extLst>
      <p:ext uri="{BB962C8B-B14F-4D97-AF65-F5344CB8AC3E}">
        <p14:creationId xmlns:p14="http://schemas.microsoft.com/office/powerpoint/2010/main" val="267307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1D94-0F1F-1347-AEB4-06F12A4E0CAA}"/>
              </a:ext>
            </a:extLst>
          </p:cNvPr>
          <p:cNvSpPr>
            <a:spLocks noGrp="1"/>
          </p:cNvSpPr>
          <p:nvPr>
            <p:ph type="title"/>
          </p:nvPr>
        </p:nvSpPr>
        <p:spPr/>
        <p:txBody>
          <a:bodyPr>
            <a:normAutofit/>
          </a:bodyPr>
          <a:lstStyle/>
          <a:p>
            <a:r>
              <a:rPr lang="en-US" sz="3600" dirty="0"/>
              <a:t>Introduction</a:t>
            </a:r>
          </a:p>
        </p:txBody>
      </p:sp>
      <p:sp>
        <p:nvSpPr>
          <p:cNvPr id="3" name="Content Placeholder 2">
            <a:extLst>
              <a:ext uri="{FF2B5EF4-FFF2-40B4-BE49-F238E27FC236}">
                <a16:creationId xmlns:a16="http://schemas.microsoft.com/office/drawing/2014/main" id="{B4FA8183-793C-0B48-9231-4B78043362B7}"/>
              </a:ext>
            </a:extLst>
          </p:cNvPr>
          <p:cNvSpPr>
            <a:spLocks noGrp="1"/>
          </p:cNvSpPr>
          <p:nvPr>
            <p:ph idx="1"/>
          </p:nvPr>
        </p:nvSpPr>
        <p:spPr>
          <a:xfrm>
            <a:off x="190500" y="1524000"/>
            <a:ext cx="8763000" cy="4992625"/>
          </a:xfrm>
        </p:spPr>
        <p:txBody>
          <a:bodyPr>
            <a:normAutofit fontScale="92500" lnSpcReduction="10000"/>
          </a:bodyPr>
          <a:lstStyle/>
          <a:p>
            <a:pPr marL="118872" indent="0">
              <a:buNone/>
            </a:pPr>
            <a:r>
              <a:rPr lang="en-US" sz="2400" dirty="0"/>
              <a:t>“</a:t>
            </a:r>
            <a:r>
              <a:rPr lang="en-US" sz="2200" dirty="0"/>
              <a:t>Several people do not care for the Book of Revelation.  As one person put it, “Revelation is probably the least read book of all the books of the New Testament” </a:t>
            </a:r>
            <a:r>
              <a:rPr lang="en-US" sz="1800" dirty="0"/>
              <a:t>(Frank Polk, Revelation, Part 1).  </a:t>
            </a:r>
            <a:r>
              <a:rPr lang="en-US" sz="2200" dirty="0"/>
              <a:t>Several reasons can be given as to why Revelation is not a favorite among Christians:” </a:t>
            </a:r>
            <a:br>
              <a:rPr lang="en-US" sz="2200" dirty="0"/>
            </a:br>
            <a:endParaRPr lang="en-US" sz="2200" dirty="0"/>
          </a:p>
          <a:p>
            <a:pPr marL="576072" indent="-457200">
              <a:buFont typeface="+mj-lt"/>
              <a:buAutoNum type="arabicPeriod"/>
            </a:pPr>
            <a:r>
              <a:rPr lang="en-US" sz="2000" b="1" dirty="0"/>
              <a:t>People are confused by it.  </a:t>
            </a:r>
            <a:r>
              <a:rPr lang="en-US" sz="2000" dirty="0"/>
              <a:t>Unlike other books in the New Testament, most of its teachings are not lying on the surface for readers to pick up and use.  </a:t>
            </a:r>
          </a:p>
          <a:p>
            <a:pPr marL="576072" indent="-457200">
              <a:buFont typeface="+mj-lt"/>
              <a:buAutoNum type="arabicPeriod"/>
            </a:pPr>
            <a:r>
              <a:rPr lang="en-US" sz="2000" b="1" dirty="0"/>
              <a:t>Some are repulsed by it.  </a:t>
            </a:r>
            <a:r>
              <a:rPr lang="en-US" sz="2000" dirty="0"/>
              <a:t>The book has become the playground of sensationalists and the battle plan of the disgruntled and demented.  TV evangelists unhesitatingly proclaim how its prophecies predict the latest headlines.  Many are repulsed by their eccentric perspectives.  </a:t>
            </a:r>
          </a:p>
          <a:p>
            <a:pPr marL="576072" indent="-457200">
              <a:buFont typeface="+mj-lt"/>
              <a:buAutoNum type="arabicPeriod"/>
            </a:pPr>
            <a:r>
              <a:rPr lang="en-US" sz="2000" b="1" dirty="0"/>
              <a:t>Most are intimidated by it.  </a:t>
            </a:r>
            <a:r>
              <a:rPr lang="en-US" sz="2000" dirty="0"/>
              <a:t>The wide range of interpretations has convinced readers that you can make Revelation say whatever you want to and that it is basically impossible to understand the book’s true message.  </a:t>
            </a:r>
          </a:p>
          <a:p>
            <a:pPr marL="576072" indent="-457200">
              <a:buFont typeface="+mj-lt"/>
              <a:buAutoNum type="arabicPeriod"/>
            </a:pPr>
            <a:endParaRPr lang="en-US" sz="2000" dirty="0"/>
          </a:p>
          <a:p>
            <a:pPr marL="118872" indent="0">
              <a:buNone/>
            </a:pPr>
            <a:r>
              <a:rPr lang="en-US" sz="2200" dirty="0"/>
              <a:t>“Though many avoid Revelation, few thoughts are more comforting than its message: </a:t>
            </a:r>
            <a:r>
              <a:rPr lang="en-US" sz="2200" i="1" dirty="0"/>
              <a:t>If we stay with God, our victory is assured.</a:t>
            </a:r>
            <a:r>
              <a:rPr lang="en-US" sz="2200" dirty="0"/>
              <a:t>” </a:t>
            </a:r>
            <a:r>
              <a:rPr lang="en-US" sz="1700" dirty="0"/>
              <a:t>--- David Roper, Truth for Today, Revelation, page 1-2.  </a:t>
            </a:r>
            <a:r>
              <a:rPr lang="en-US" sz="1700" i="1" dirty="0"/>
              <a:t>    </a:t>
            </a:r>
          </a:p>
          <a:p>
            <a:pPr marL="576072" indent="-457200">
              <a:buFont typeface="+mj-lt"/>
              <a:buAutoNum type="arabicPeriod"/>
            </a:pPr>
            <a:endParaRPr lang="en-US" sz="2000" dirty="0"/>
          </a:p>
        </p:txBody>
      </p:sp>
    </p:spTree>
    <p:extLst>
      <p:ext uri="{BB962C8B-B14F-4D97-AF65-F5344CB8AC3E}">
        <p14:creationId xmlns:p14="http://schemas.microsoft.com/office/powerpoint/2010/main" val="406060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16395-5D0D-524D-ACA6-6E2B57897E47}"/>
              </a:ext>
            </a:extLst>
          </p:cNvPr>
          <p:cNvSpPr>
            <a:spLocks noGrp="1"/>
          </p:cNvSpPr>
          <p:nvPr>
            <p:ph type="title"/>
          </p:nvPr>
        </p:nvSpPr>
        <p:spPr/>
        <p:txBody>
          <a:bodyPr>
            <a:normAutofit/>
          </a:bodyPr>
          <a:lstStyle/>
          <a:p>
            <a:r>
              <a:rPr lang="en-US" sz="3200" dirty="0"/>
              <a:t>Victory in Christ Jesus</a:t>
            </a:r>
          </a:p>
        </p:txBody>
      </p:sp>
      <p:sp>
        <p:nvSpPr>
          <p:cNvPr id="3" name="Content Placeholder 2">
            <a:extLst>
              <a:ext uri="{FF2B5EF4-FFF2-40B4-BE49-F238E27FC236}">
                <a16:creationId xmlns:a16="http://schemas.microsoft.com/office/drawing/2014/main" id="{A7BC1C9B-0172-9E4E-B205-DF44B43677C6}"/>
              </a:ext>
            </a:extLst>
          </p:cNvPr>
          <p:cNvSpPr>
            <a:spLocks noGrp="1"/>
          </p:cNvSpPr>
          <p:nvPr>
            <p:ph idx="1"/>
          </p:nvPr>
        </p:nvSpPr>
        <p:spPr>
          <a:xfrm>
            <a:off x="228600" y="1524001"/>
            <a:ext cx="8458200" cy="4876800"/>
          </a:xfrm>
        </p:spPr>
        <p:txBody>
          <a:bodyPr>
            <a:normAutofit/>
          </a:bodyPr>
          <a:lstStyle/>
          <a:p>
            <a:pPr marL="118872" indent="0">
              <a:buNone/>
            </a:pPr>
            <a:r>
              <a:rPr lang="en-US" sz="2400" dirty="0"/>
              <a:t>The question posed: “</a:t>
            </a:r>
            <a:r>
              <a:rPr lang="en-US" sz="2400" b="1" dirty="0"/>
              <a:t>Will the kingdom of men (Satan’s) abolish the kingdom of God</a:t>
            </a:r>
            <a:r>
              <a:rPr lang="en-US" sz="2400" dirty="0"/>
              <a:t>?</a:t>
            </a:r>
          </a:p>
          <a:p>
            <a:pPr marL="118872" indent="0">
              <a:buNone/>
            </a:pPr>
            <a:endParaRPr lang="en-US" sz="2400" dirty="0"/>
          </a:p>
          <a:p>
            <a:pPr marL="118872" indent="0">
              <a:buNone/>
            </a:pPr>
            <a:r>
              <a:rPr lang="en-US" sz="2400" b="1" u="sng" dirty="0"/>
              <a:t>The answer </a:t>
            </a:r>
            <a:r>
              <a:rPr lang="en-US" sz="2400" dirty="0"/>
              <a:t>is Rev. 17:14: “</a:t>
            </a:r>
            <a:r>
              <a:rPr lang="en-US" sz="2400" i="1" dirty="0"/>
              <a:t>They will make war on the Lamb, and the Lamb will conquer them, for he is Lord of lords and King of kings, and those with him are called and chosen and faithful</a:t>
            </a:r>
            <a:r>
              <a:rPr lang="en-US" sz="2400" dirty="0"/>
              <a:t>.” </a:t>
            </a:r>
          </a:p>
          <a:p>
            <a:pPr marL="118872" indent="0">
              <a:buNone/>
            </a:pPr>
            <a:endParaRPr lang="en-US" sz="2400" dirty="0"/>
          </a:p>
          <a:p>
            <a:pPr marL="118872" indent="0">
              <a:buNone/>
            </a:pPr>
            <a:r>
              <a:rPr lang="en-US" sz="2400" dirty="0"/>
              <a:t>“Leading up to this verse John had identified the enemies empowered by Satan who fought against Christ, and this keynote verse summarizes the outcome of the battle and declares the ultimate victory for all who stand with the Lord Jesus” (Harkrider, </a:t>
            </a:r>
            <a:r>
              <a:rPr lang="en-US" sz="2400" b="1" dirty="0"/>
              <a:t>Left Behind</a:t>
            </a:r>
            <a:r>
              <a:rPr lang="en-US" sz="2400" dirty="0"/>
              <a:t>, page 9) </a:t>
            </a:r>
          </a:p>
        </p:txBody>
      </p:sp>
    </p:spTree>
    <p:extLst>
      <p:ext uri="{BB962C8B-B14F-4D97-AF65-F5344CB8AC3E}">
        <p14:creationId xmlns:p14="http://schemas.microsoft.com/office/powerpoint/2010/main" val="408559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1308-F4D9-084C-80F7-DEA2D2E65CA1}"/>
              </a:ext>
            </a:extLst>
          </p:cNvPr>
          <p:cNvSpPr>
            <a:spLocks noGrp="1"/>
          </p:cNvSpPr>
          <p:nvPr>
            <p:ph type="title"/>
          </p:nvPr>
        </p:nvSpPr>
        <p:spPr/>
        <p:txBody>
          <a:bodyPr>
            <a:normAutofit/>
          </a:bodyPr>
          <a:lstStyle/>
          <a:p>
            <a:r>
              <a:rPr lang="en-US" sz="3200" dirty="0"/>
              <a:t>Why Apocalyptic Approach?</a:t>
            </a:r>
          </a:p>
        </p:txBody>
      </p:sp>
      <p:sp>
        <p:nvSpPr>
          <p:cNvPr id="3" name="Content Placeholder 2">
            <a:extLst>
              <a:ext uri="{FF2B5EF4-FFF2-40B4-BE49-F238E27FC236}">
                <a16:creationId xmlns:a16="http://schemas.microsoft.com/office/drawing/2014/main" id="{D9B4246F-01C8-E549-8964-31436153C49D}"/>
              </a:ext>
            </a:extLst>
          </p:cNvPr>
          <p:cNvSpPr>
            <a:spLocks noGrp="1"/>
          </p:cNvSpPr>
          <p:nvPr>
            <p:ph idx="1"/>
          </p:nvPr>
        </p:nvSpPr>
        <p:spPr>
          <a:xfrm>
            <a:off x="152400" y="1524000"/>
            <a:ext cx="8839200" cy="5178551"/>
          </a:xfrm>
        </p:spPr>
        <p:txBody>
          <a:bodyPr>
            <a:normAutofit fontScale="92500"/>
          </a:bodyPr>
          <a:lstStyle/>
          <a:p>
            <a:pPr marL="118872" indent="0">
              <a:buNone/>
            </a:pPr>
            <a:r>
              <a:rPr lang="en-US" sz="2000" dirty="0"/>
              <a:t>“Today, “apocalypse” is a synonym for doom and destruction, but the Greek word </a:t>
            </a:r>
            <a:r>
              <a:rPr lang="en-US" sz="2000" i="1" dirty="0"/>
              <a:t>apokalupsis </a:t>
            </a:r>
            <a:r>
              <a:rPr lang="en-US" sz="2000" dirty="0"/>
              <a:t>does not have that connotation.  </a:t>
            </a:r>
            <a:r>
              <a:rPr lang="en-US" sz="2000" i="1" dirty="0"/>
              <a:t>Apokalupsis </a:t>
            </a:r>
            <a:r>
              <a:rPr lang="en-US" sz="2000" dirty="0"/>
              <a:t>simply means “an unveiling” or a  “revelation.”  It’s verb form, </a:t>
            </a:r>
            <a:r>
              <a:rPr lang="en-US" sz="2000" i="1" dirty="0"/>
              <a:t>apokalupto, </a:t>
            </a:r>
            <a:r>
              <a:rPr lang="en-US" sz="2000" dirty="0"/>
              <a:t>combines the Greek words for “cover” (</a:t>
            </a:r>
            <a:r>
              <a:rPr lang="en-US" sz="2000" i="1" dirty="0"/>
              <a:t>kalupto</a:t>
            </a:r>
            <a:r>
              <a:rPr lang="en-US" sz="2000" dirty="0"/>
              <a:t>) and ”from” or “away” (</a:t>
            </a:r>
            <a:r>
              <a:rPr lang="en-US" sz="2000" i="1" dirty="0"/>
              <a:t>apo</a:t>
            </a:r>
            <a:r>
              <a:rPr lang="en-US" sz="2000" dirty="0"/>
              <a:t>), thus meaning “uncover.” </a:t>
            </a:r>
            <a:r>
              <a:rPr lang="en-US" sz="2000" i="1" dirty="0"/>
              <a:t>Apokalupsis  r</a:t>
            </a:r>
            <a:r>
              <a:rPr lang="en-US" sz="2000" dirty="0"/>
              <a:t>efers to anything which was unknown in the past but has now been revealed. ” </a:t>
            </a:r>
            <a:r>
              <a:rPr lang="en-US" sz="1600" dirty="0"/>
              <a:t>--- David Roper, Ibid.  </a:t>
            </a:r>
          </a:p>
          <a:p>
            <a:pPr marL="118872" indent="0">
              <a:buNone/>
            </a:pPr>
            <a:endParaRPr lang="en-US" sz="1600" dirty="0"/>
          </a:p>
          <a:p>
            <a:pPr marL="118872" indent="0">
              <a:buNone/>
            </a:pPr>
            <a:r>
              <a:rPr lang="en-US" sz="2000" dirty="0"/>
              <a:t>“When the Christian apocalyptist John held out to his suffering companions the hope of the destruction of Rome and the victory of God’s cause, he was following a well-beaten path leading past many familiar landmarks.  In confidentiality resorting to apocalyptic imagery for a solution of his difficulties he was moving in an atmosphere thoroughly congenial to many Christians, acquainted as they were with these Jewish antecedents of their own religion.” </a:t>
            </a:r>
            <a:r>
              <a:rPr lang="en-US" sz="1600" dirty="0"/>
              <a:t>--- Roy Summers, Worthy is the Lamb, page 16).  </a:t>
            </a:r>
          </a:p>
          <a:p>
            <a:pPr marL="118872" indent="0">
              <a:buNone/>
            </a:pPr>
            <a:endParaRPr lang="en-US" sz="1600" dirty="0"/>
          </a:p>
          <a:p>
            <a:pPr marL="118872" indent="0">
              <a:buNone/>
            </a:pPr>
            <a:r>
              <a:rPr lang="en-US" sz="2000" dirty="0"/>
              <a:t>“Why was the apocalyptic approach used? The writers were trying to do the impossible---tell about the intervention of God in the affairs of men.  They were continually attempting to describe the indescribable, to say the unsayable, to paint the unpaintable.”   --- </a:t>
            </a:r>
            <a:r>
              <a:rPr lang="en-US" sz="1600" dirty="0"/>
              <a:t>William Barclay, The Revelation of John, page 4.  </a:t>
            </a:r>
            <a:endParaRPr lang="en-US" sz="2000" dirty="0"/>
          </a:p>
        </p:txBody>
      </p:sp>
    </p:spTree>
    <p:extLst>
      <p:ext uri="{BB962C8B-B14F-4D97-AF65-F5344CB8AC3E}">
        <p14:creationId xmlns:p14="http://schemas.microsoft.com/office/powerpoint/2010/main" val="18994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31308-F4D9-084C-80F7-DEA2D2E65CA1}"/>
              </a:ext>
            </a:extLst>
          </p:cNvPr>
          <p:cNvSpPr>
            <a:spLocks noGrp="1"/>
          </p:cNvSpPr>
          <p:nvPr>
            <p:ph type="title"/>
          </p:nvPr>
        </p:nvSpPr>
        <p:spPr/>
        <p:txBody>
          <a:bodyPr>
            <a:normAutofit/>
          </a:bodyPr>
          <a:lstStyle/>
          <a:p>
            <a:r>
              <a:rPr lang="en-US" sz="3200" dirty="0"/>
              <a:t>Why Apocalyptic Approach?</a:t>
            </a:r>
          </a:p>
        </p:txBody>
      </p:sp>
      <p:sp>
        <p:nvSpPr>
          <p:cNvPr id="3" name="Content Placeholder 2">
            <a:extLst>
              <a:ext uri="{FF2B5EF4-FFF2-40B4-BE49-F238E27FC236}">
                <a16:creationId xmlns:a16="http://schemas.microsoft.com/office/drawing/2014/main" id="{D9B4246F-01C8-E549-8964-31436153C49D}"/>
              </a:ext>
            </a:extLst>
          </p:cNvPr>
          <p:cNvSpPr>
            <a:spLocks noGrp="1"/>
          </p:cNvSpPr>
          <p:nvPr>
            <p:ph idx="1"/>
          </p:nvPr>
        </p:nvSpPr>
        <p:spPr>
          <a:xfrm>
            <a:off x="152400" y="1524000"/>
            <a:ext cx="8839200" cy="5178551"/>
          </a:xfrm>
        </p:spPr>
        <p:txBody>
          <a:bodyPr>
            <a:normAutofit/>
          </a:bodyPr>
          <a:lstStyle/>
          <a:p>
            <a:pPr marL="118872" indent="0">
              <a:buNone/>
            </a:pPr>
            <a:r>
              <a:rPr lang="en-US" sz="2000" dirty="0"/>
              <a:t>“Consider the message of the Book of Revelation.  The book assured first-century Christians that their oppressor, the Roman Empire, would ultimately fall.  What if Roman had understood the message? </a:t>
            </a:r>
            <a:r>
              <a:rPr lang="en-US" sz="2000" b="1" dirty="0"/>
              <a:t>In the first place</a:t>
            </a:r>
            <a:r>
              <a:rPr lang="en-US" sz="2000" dirty="0"/>
              <a:t>, John would have found it difficult to get copies of the book off Patmos (1:1) since it was common practice to monitor the correspondence of those imprisoned.  </a:t>
            </a:r>
            <a:r>
              <a:rPr lang="en-US" sz="2000" b="1" dirty="0"/>
              <a:t>Second</a:t>
            </a:r>
            <a:r>
              <a:rPr lang="en-US" sz="2000" dirty="0"/>
              <a:t>, Roman authorities would not have allowed the message to circulate widely; they would have confiscated every copy they could.  </a:t>
            </a:r>
            <a:r>
              <a:rPr lang="en-US" sz="2000" b="1" dirty="0"/>
              <a:t>Third</a:t>
            </a:r>
            <a:r>
              <a:rPr lang="en-US" sz="2000" dirty="0"/>
              <a:t>, such a document could have been used as evidence to prove that Christians on trial were guilty of sedition.  As it was, if a copy of Revelation fell into the hands of Roman officials, we can imagine them glancing through the manuscript and dismissing it as “more Christianity nonsense.” Probably the most important factor was the political and religious climate that produced this type of writing.  The soil in which apocalyptic literature grew was troubled times (to put it mildly).” --- </a:t>
            </a:r>
            <a:r>
              <a:rPr lang="en-US" sz="1600" dirty="0"/>
              <a:t>David Roper, Ibid, page 11.  </a:t>
            </a:r>
            <a:r>
              <a:rPr lang="en-US" sz="2000" dirty="0"/>
              <a:t>  </a:t>
            </a:r>
          </a:p>
        </p:txBody>
      </p:sp>
    </p:spTree>
    <p:extLst>
      <p:ext uri="{BB962C8B-B14F-4D97-AF65-F5344CB8AC3E}">
        <p14:creationId xmlns:p14="http://schemas.microsoft.com/office/powerpoint/2010/main" val="823892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14041</TotalTime>
  <Words>13727</Words>
  <Application>Microsoft Macintosh PowerPoint</Application>
  <PresentationFormat>On-screen Show (4:3)</PresentationFormat>
  <Paragraphs>1188</Paragraphs>
  <Slides>56</Slides>
  <Notes>56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Abadi MT Condensed Extra Bold</vt:lpstr>
      <vt:lpstr>Aharoni</vt:lpstr>
      <vt:lpstr>Arial</vt:lpstr>
      <vt:lpstr>Arial Narrow</vt:lpstr>
      <vt:lpstr>Bauhaus 93</vt:lpstr>
      <vt:lpstr>Berlin Sans FB</vt:lpstr>
      <vt:lpstr>Calibri</vt:lpstr>
      <vt:lpstr>Corbel</vt:lpstr>
      <vt:lpstr>Wingdings</vt:lpstr>
      <vt:lpstr>Wingdings 2</vt:lpstr>
      <vt:lpstr>Wingdings 3</vt:lpstr>
      <vt:lpstr>Module</vt:lpstr>
      <vt:lpstr>Symphony of the Scriptures</vt:lpstr>
      <vt:lpstr> Revelation</vt:lpstr>
      <vt:lpstr>PowerPoint Presentation</vt:lpstr>
      <vt:lpstr>PowerPoint Presentation</vt:lpstr>
      <vt:lpstr>About the New Testament  “Canon”</vt:lpstr>
      <vt:lpstr>Introduction</vt:lpstr>
      <vt:lpstr>Victory in Christ Jesus</vt:lpstr>
      <vt:lpstr>Why Apocalyptic Approach?</vt:lpstr>
      <vt:lpstr>Why Apocalyptic Approach?</vt:lpstr>
      <vt:lpstr>About the Book - Literary Style</vt:lpstr>
      <vt:lpstr>WHY WRITE IN THIS FORM OF SYMBOLISM?</vt:lpstr>
      <vt:lpstr>PowerPoint Presentation</vt:lpstr>
      <vt:lpstr>PowerPoint Presentation</vt:lpstr>
      <vt:lpstr>Letters to the seven churches of Asia</vt:lpstr>
      <vt:lpstr>PowerPoint Presentation</vt:lpstr>
      <vt:lpstr>PowerPoint Presentation</vt:lpstr>
      <vt:lpstr>1st century CE  </vt:lpstr>
      <vt:lpstr>PowerPoint Presentation</vt:lpstr>
      <vt:lpstr>PowerPoint Presentation</vt:lpstr>
      <vt:lpstr>PowerPoint Presentation</vt:lpstr>
      <vt:lpstr>Interpretation of the Book</vt:lpstr>
      <vt:lpstr>Why not accept an earlier date?</vt:lpstr>
      <vt:lpstr> Revelation</vt:lpstr>
      <vt:lpstr>Some concepts associated with numbers</vt:lpstr>
      <vt:lpstr>Rules for study and interpretation</vt:lpstr>
      <vt:lpstr>Who wrote the book? </vt:lpstr>
      <vt:lpstr>Where are we?</vt:lpstr>
      <vt:lpstr>Why is Revelation so important?</vt:lpstr>
      <vt:lpstr>What’s the point?</vt:lpstr>
      <vt:lpstr>How do we apply it?</vt:lpstr>
      <vt:lpstr>PowerPoint Presentation</vt:lpstr>
      <vt:lpstr>PowerPoint Presentation</vt:lpstr>
      <vt:lpstr>PowerPoint Presentation</vt:lpstr>
      <vt:lpstr>Final thoughts</vt:lpstr>
      <vt:lpstr>Premillennialism</vt:lpstr>
      <vt:lpstr>Premillennialism Examined</vt:lpstr>
      <vt:lpstr>Premillennialism Examined</vt:lpstr>
      <vt:lpstr>About Revelation 20</vt:lpstr>
      <vt:lpstr>Key Points of Premillennialism </vt:lpstr>
      <vt:lpstr>Victory over Satan and the Final Judgment  (20:1-15) </vt:lpstr>
      <vt:lpstr>Victory over Satan and the Final Judgment  (20:1-15) </vt:lpstr>
      <vt:lpstr>Victory over Satan and the Final Judgment  (20:1-15) </vt:lpstr>
      <vt:lpstr>Victory over Satan and the Final Judgment  (20:1-15) </vt:lpstr>
      <vt:lpstr>PowerPoint Presentation</vt:lpstr>
      <vt:lpstr>PowerPoint Presentation</vt:lpstr>
      <vt:lpstr>Key Points - Bible View</vt:lpstr>
      <vt:lpstr>Key Points - Bible View</vt:lpstr>
      <vt:lpstr>Key Points - Bible View</vt:lpstr>
      <vt:lpstr>Key Points - Bible View</vt:lpstr>
      <vt:lpstr>Key Points - Bible View</vt:lpstr>
      <vt:lpstr>Key Points - Bible View</vt:lpstr>
      <vt:lpstr>Key Points - Bible View</vt:lpstr>
      <vt:lpstr>Key Points - Bible View</vt:lpstr>
      <vt:lpstr>Undeniable consequences of the theory of premillennialism</vt:lpstr>
      <vt:lpstr>Chapter 20: The first ten verses focus on victory over Satan</vt:lpstr>
      <vt:lpstr>Is there going to be a rapture?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rfink</dc:creator>
  <cp:lastModifiedBy>Ross Fink</cp:lastModifiedBy>
  <cp:revision>238</cp:revision>
  <cp:lastPrinted>2022-08-14T12:18:57Z</cp:lastPrinted>
  <dcterms:created xsi:type="dcterms:W3CDTF">2010-11-07T11:38:16Z</dcterms:created>
  <dcterms:modified xsi:type="dcterms:W3CDTF">2022-12-26T15:23:29Z</dcterms:modified>
</cp:coreProperties>
</file>